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  <p:sldMasterId id="2147483724" r:id="rId2"/>
  </p:sldMasterIdLst>
  <p:notesMasterIdLst>
    <p:notesMasterId r:id="rId36"/>
  </p:notesMasterIdLst>
  <p:sldIdLst>
    <p:sldId id="256" r:id="rId3"/>
    <p:sldId id="303" r:id="rId4"/>
    <p:sldId id="291" r:id="rId5"/>
    <p:sldId id="362" r:id="rId6"/>
    <p:sldId id="304" r:id="rId7"/>
    <p:sldId id="334" r:id="rId8"/>
    <p:sldId id="582" r:id="rId9"/>
    <p:sldId id="363" r:id="rId10"/>
    <p:sldId id="370" r:id="rId11"/>
    <p:sldId id="335" r:id="rId12"/>
    <p:sldId id="365" r:id="rId13"/>
    <p:sldId id="366" r:id="rId14"/>
    <p:sldId id="367" r:id="rId15"/>
    <p:sldId id="368" r:id="rId16"/>
    <p:sldId id="373" r:id="rId17"/>
    <p:sldId id="369" r:id="rId18"/>
    <p:sldId id="371" r:id="rId19"/>
    <p:sldId id="372" r:id="rId20"/>
    <p:sldId id="374" r:id="rId21"/>
    <p:sldId id="375" r:id="rId22"/>
    <p:sldId id="376" r:id="rId23"/>
    <p:sldId id="567" r:id="rId24"/>
    <p:sldId id="568" r:id="rId25"/>
    <p:sldId id="569" r:id="rId26"/>
    <p:sldId id="570" r:id="rId27"/>
    <p:sldId id="581" r:id="rId28"/>
    <p:sldId id="571" r:id="rId29"/>
    <p:sldId id="572" r:id="rId30"/>
    <p:sldId id="573" r:id="rId31"/>
    <p:sldId id="583" r:id="rId32"/>
    <p:sldId id="584" r:id="rId33"/>
    <p:sldId id="294" r:id="rId34"/>
    <p:sldId id="274" r:id="rId35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51456" autoAdjust="0"/>
  </p:normalViewPr>
  <p:slideViewPr>
    <p:cSldViewPr snapToGrid="0">
      <p:cViewPr varScale="1">
        <p:scale>
          <a:sx n="38" d="100"/>
          <a:sy n="38" d="100"/>
        </p:scale>
        <p:origin x="1128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6F838-9467-4E5B-A75A-87EA7EC43414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FE17A-1F2E-442D-BB4F-D2D9B21D35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363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442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700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026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210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451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222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132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628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430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2694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506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37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494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7763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5614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8997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9082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5529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201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1382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6385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607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2970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6366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3902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4666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708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004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58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ct val="20000"/>
              </a:spcBef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034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ct val="20000"/>
              </a:spcBef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978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444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2241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A6CE303F-9777-4122-A0CC-19D48D4D25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45551" y="633888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CB11A-978D-48AF-B26B-DD6C26C413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7585B07E-42FB-4751-899A-EF5A4B9323A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54A7E-FA9E-4032-AE37-A26F42B6A519}" type="datetime1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A89530F8-7AB8-400E-AE06-BE22421AEC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4BAB1B24-F29A-45CF-BC1A-4D8A6EEBD3EB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1623485" y="1287464"/>
            <a:ext cx="8945033" cy="1463675"/>
          </a:xfrm>
        </p:spPr>
        <p:txBody>
          <a:bodyPr/>
          <a:lstStyle/>
          <a:p>
            <a:pPr algn="ctr"/>
            <a:br>
              <a:rPr kumimoji="0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kumimoji="0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主标题</a:t>
            </a:r>
            <a:endParaRPr kumimoji="0" lang="zh-CN" altLang="en-US" sz="2800" dirty="0"/>
          </a:p>
        </p:txBody>
      </p:sp>
      <p:pic>
        <p:nvPicPr>
          <p:cNvPr id="9" name="图片 4" descr="huabanfuben.png">
            <a:extLst>
              <a:ext uri="{FF2B5EF4-FFF2-40B4-BE49-F238E27FC236}">
                <a16:creationId xmlns:a16="http://schemas.microsoft.com/office/drawing/2014/main" id="{FE7436D7-4510-4C1C-9C6E-68C6CBD1D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3260725"/>
            <a:ext cx="1644651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灯片编号占位符 1">
            <a:extLst>
              <a:ext uri="{FF2B5EF4-FFF2-40B4-BE49-F238E27FC236}">
                <a16:creationId xmlns:a16="http://schemas.microsoft.com/office/drawing/2014/main" id="{8DAD379A-51BB-464E-AF4D-AF17EBEFB32E}"/>
              </a:ext>
            </a:extLst>
          </p:cNvPr>
          <p:cNvSpPr txBox="1">
            <a:spLocks/>
          </p:cNvSpPr>
          <p:nvPr/>
        </p:nvSpPr>
        <p:spPr bwMode="auto">
          <a:xfrm>
            <a:off x="8845551" y="6338889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CC18211-51E1-4FAE-B1B7-CCC6765C6A03}" type="slidenum">
              <a:rPr kumimoji="0" lang="zh-CN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ACDA83A-C64F-4B2F-BD1B-83D72D1B66C1}"/>
              </a:ext>
            </a:extLst>
          </p:cNvPr>
          <p:cNvSpPr/>
          <p:nvPr/>
        </p:nvSpPr>
        <p:spPr bwMode="auto">
          <a:xfrm>
            <a:off x="0" y="6145213"/>
            <a:ext cx="12192000" cy="715962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/>
          </a:p>
        </p:txBody>
      </p:sp>
      <p:sp>
        <p:nvSpPr>
          <p:cNvPr id="12" name="文本框 19">
            <a:extLst>
              <a:ext uri="{FF2B5EF4-FFF2-40B4-BE49-F238E27FC236}">
                <a16:creationId xmlns:a16="http://schemas.microsoft.com/office/drawing/2014/main" id="{ECC7E8FC-51EB-45E7-8A6C-4FBB28854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00110"/>
          </a:xfrm>
          <a:prstGeom prst="rect">
            <a:avLst/>
          </a:prstGeom>
          <a:solidFill>
            <a:srgbClr val="02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4">
            <a:extLst>
              <a:ext uri="{FF2B5EF4-FFF2-40B4-BE49-F238E27FC236}">
                <a16:creationId xmlns:a16="http://schemas.microsoft.com/office/drawing/2014/main" id="{6179504C-7A9A-48EC-AD78-744D81761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218" y="3176589"/>
            <a:ext cx="6953249" cy="111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zh-CN" altLang="en-US" sz="1800" dirty="0">
              <a:ea typeface="微软雅黑" panose="020B0503020204020204" pitchFamily="34" charset="-122"/>
            </a:endParaRPr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0F78EBA4-C360-4504-A8A6-3B4CBED44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623484" cy="50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">
            <a:extLst>
              <a:ext uri="{FF2B5EF4-FFF2-40B4-BE49-F238E27FC236}">
                <a16:creationId xmlns:a16="http://schemas.microsoft.com/office/drawing/2014/main" id="{6FD8AC1F-2FD0-4830-95B1-E3888CC1F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687" y="13977"/>
            <a:ext cx="221660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0" dirty="0">
                <a:solidFill>
                  <a:srgbClr val="1B88D0"/>
                </a:solidFill>
                <a:ea typeface="华文行楷" panose="02010800040101010101" pitchFamily="2" charset="-122"/>
              </a:rPr>
              <a:t>电控学院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E40AFEDB-8825-49F2-8B07-EBA1BC76D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1933" y="53975"/>
            <a:ext cx="277706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>
                <a:solidFill>
                  <a:srgbClr val="1B88D0"/>
                </a:solidFill>
                <a:ea typeface="华文行楷" panose="02010800040101010101" pitchFamily="2" charset="-122"/>
              </a:rPr>
              <a:t>龙芯系列开发板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C04FDA32-D91C-4148-98EF-3CD5F9E7E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9" y="6376625"/>
            <a:ext cx="25597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/>
              <a:t>制作：</a:t>
            </a:r>
            <a:r>
              <a:rPr lang="zh-CN" altLang="en-US" sz="2000" b="0" dirty="0">
                <a:ea typeface="华文行楷" panose="02010800040101010101" pitchFamily="2" charset="-122"/>
              </a:rPr>
              <a:t>孙冬梅</a:t>
            </a:r>
          </a:p>
        </p:txBody>
      </p:sp>
      <p:sp>
        <p:nvSpPr>
          <p:cNvPr id="18" name="副标题 2">
            <a:extLst>
              <a:ext uri="{FF2B5EF4-FFF2-40B4-BE49-F238E27FC236}">
                <a16:creationId xmlns:a16="http://schemas.microsoft.com/office/drawing/2014/main" id="{42704FA0-5302-4928-8A4B-CCEF3BBCE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6138" y="3381374"/>
            <a:ext cx="5140751" cy="517526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09786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724E77E-5302-44C0-9A78-76BA6441B4BF}"/>
              </a:ext>
            </a:extLst>
          </p:cNvPr>
          <p:cNvSpPr/>
          <p:nvPr/>
        </p:nvSpPr>
        <p:spPr bwMode="auto">
          <a:xfrm>
            <a:off x="1" y="6786563"/>
            <a:ext cx="12213167" cy="82550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/>
          </a:p>
        </p:txBody>
      </p:sp>
      <p:cxnSp>
        <p:nvCxnSpPr>
          <p:cNvPr id="3" name="直接连接符 9">
            <a:extLst>
              <a:ext uri="{FF2B5EF4-FFF2-40B4-BE49-F238E27FC236}">
                <a16:creationId xmlns:a16="http://schemas.microsoft.com/office/drawing/2014/main" id="{698DE758-123B-4800-A709-D390BE9E6C01}"/>
              </a:ext>
            </a:extLst>
          </p:cNvPr>
          <p:cNvCxnSpPr/>
          <p:nvPr/>
        </p:nvCxnSpPr>
        <p:spPr bwMode="auto">
          <a:xfrm>
            <a:off x="3232152" y="704851"/>
            <a:ext cx="8959849" cy="317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CB67FD37-C031-49FE-9151-4BC2E5B8E6A8}"/>
              </a:ext>
            </a:extLst>
          </p:cNvPr>
          <p:cNvSpPr/>
          <p:nvPr/>
        </p:nvSpPr>
        <p:spPr>
          <a:xfrm>
            <a:off x="2885018" y="252413"/>
            <a:ext cx="169333" cy="411162"/>
          </a:xfrm>
          <a:prstGeom prst="rect">
            <a:avLst/>
          </a:prstGeom>
          <a:solidFill>
            <a:srgbClr val="02C4C7"/>
          </a:solidFill>
          <a:ln>
            <a:solidFill>
              <a:srgbClr val="02C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/>
          </a:p>
        </p:txBody>
      </p:sp>
      <p:pic>
        <p:nvPicPr>
          <p:cNvPr id="5" name="图片 9" descr="huabanfuben-2.png">
            <a:extLst>
              <a:ext uri="{FF2B5EF4-FFF2-40B4-BE49-F238E27FC236}">
                <a16:creationId xmlns:a16="http://schemas.microsoft.com/office/drawing/2014/main" id="{13296198-7BD2-4AD6-916A-3DD81DA79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"/>
            <a:ext cx="1223433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84B76B-4168-4A05-85CD-B9F72F2B82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9CB81-B489-4261-96BA-A6BFC1BAEA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日期占位符 1">
            <a:extLst>
              <a:ext uri="{FF2B5EF4-FFF2-40B4-BE49-F238E27FC236}">
                <a16:creationId xmlns:a16="http://schemas.microsoft.com/office/drawing/2014/main" id="{96CDECCA-5F1C-4151-8752-245F9D1158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66B91-77CB-47DB-9BB0-7971E775762F}" type="datetime1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8" name="页脚占位符 2">
            <a:extLst>
              <a:ext uri="{FF2B5EF4-FFF2-40B4-BE49-F238E27FC236}">
                <a16:creationId xmlns:a16="http://schemas.microsoft.com/office/drawing/2014/main" id="{B9DF9E67-75C6-41F5-9DC8-2D45D5EBA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C07D96B-EEF0-4573-A4B1-DD5EC4C0C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67697" y="117671"/>
            <a:ext cx="82209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 b="1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7199BF1-D8A7-4485-8048-568E7A122E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8915" y="1250755"/>
            <a:ext cx="11858976" cy="489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329180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A6CE303F-9777-4122-A0CC-19D48D4D25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45551" y="633888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CB11A-978D-48AF-B26B-DD6C26C4138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7585B07E-42FB-4751-899A-EF5A4B9323A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7B87E-2886-4887-9B4C-8D1713D96721}" type="datetime1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A89530F8-7AB8-400E-AE06-BE22421AEC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4BAB1B24-F29A-45CF-BC1A-4D8A6EEBD3EB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1623485" y="1287464"/>
            <a:ext cx="8945033" cy="1463675"/>
          </a:xfrm>
        </p:spPr>
        <p:txBody>
          <a:bodyPr/>
          <a:lstStyle/>
          <a:p>
            <a:pPr algn="ctr"/>
            <a:r>
              <a:rPr kumimoji="0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主标题</a:t>
            </a:r>
            <a:endParaRPr kumimoji="0" lang="zh-CN" altLang="en-US" sz="2800" dirty="0"/>
          </a:p>
        </p:txBody>
      </p:sp>
      <p:pic>
        <p:nvPicPr>
          <p:cNvPr id="9" name="图片 4" descr="huabanfuben.png">
            <a:extLst>
              <a:ext uri="{FF2B5EF4-FFF2-40B4-BE49-F238E27FC236}">
                <a16:creationId xmlns:a16="http://schemas.microsoft.com/office/drawing/2014/main" id="{FE7436D7-4510-4C1C-9C6E-68C6CBD1D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3260725"/>
            <a:ext cx="1644651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灯片编号占位符 1">
            <a:extLst>
              <a:ext uri="{FF2B5EF4-FFF2-40B4-BE49-F238E27FC236}">
                <a16:creationId xmlns:a16="http://schemas.microsoft.com/office/drawing/2014/main" id="{8DAD379A-51BB-464E-AF4D-AF17EBEFB32E}"/>
              </a:ext>
            </a:extLst>
          </p:cNvPr>
          <p:cNvSpPr txBox="1">
            <a:spLocks/>
          </p:cNvSpPr>
          <p:nvPr/>
        </p:nvSpPr>
        <p:spPr bwMode="auto">
          <a:xfrm>
            <a:off x="8845551" y="6338889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CC18211-51E1-4FAE-B1B7-CCC6765C6A03}" type="slidenum">
              <a:rPr kumimoji="0" lang="zh-CN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ACDA83A-C64F-4B2F-BD1B-83D72D1B66C1}"/>
              </a:ext>
            </a:extLst>
          </p:cNvPr>
          <p:cNvSpPr/>
          <p:nvPr/>
        </p:nvSpPr>
        <p:spPr bwMode="auto">
          <a:xfrm>
            <a:off x="0" y="6145213"/>
            <a:ext cx="12192000" cy="715962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文本框 19">
            <a:extLst>
              <a:ext uri="{FF2B5EF4-FFF2-40B4-BE49-F238E27FC236}">
                <a16:creationId xmlns:a16="http://schemas.microsoft.com/office/drawing/2014/main" id="{ECC7E8FC-51EB-45E7-8A6C-4FBB28854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00110"/>
          </a:xfrm>
          <a:prstGeom prst="rect">
            <a:avLst/>
          </a:prstGeom>
          <a:solidFill>
            <a:srgbClr val="02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4">
            <a:extLst>
              <a:ext uri="{FF2B5EF4-FFF2-40B4-BE49-F238E27FC236}">
                <a16:creationId xmlns:a16="http://schemas.microsoft.com/office/drawing/2014/main" id="{6179504C-7A9A-48EC-AD78-744D81761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218" y="3176589"/>
            <a:ext cx="6953249" cy="111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zh-CN" altLang="en-US" sz="1800" dirty="0">
              <a:ea typeface="微软雅黑" panose="020B0503020204020204" pitchFamily="34" charset="-122"/>
            </a:endParaRPr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0F78EBA4-C360-4504-A8A6-3B4CBED44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623484" cy="50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">
            <a:extLst>
              <a:ext uri="{FF2B5EF4-FFF2-40B4-BE49-F238E27FC236}">
                <a16:creationId xmlns:a16="http://schemas.microsoft.com/office/drawing/2014/main" id="{6FD8AC1F-2FD0-4830-95B1-E3888CC1F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687" y="13977"/>
            <a:ext cx="221660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0" dirty="0">
                <a:solidFill>
                  <a:srgbClr val="1B88D0"/>
                </a:solidFill>
                <a:ea typeface="华文行楷" panose="02010800040101010101" pitchFamily="2" charset="-122"/>
              </a:rPr>
              <a:t>电控学院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E40AFEDB-8825-49F2-8B07-EBA1BC76D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1933" y="53975"/>
            <a:ext cx="277706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>
                <a:solidFill>
                  <a:srgbClr val="1B88D0"/>
                </a:solidFill>
                <a:ea typeface="华文行楷" panose="02010800040101010101" pitchFamily="2" charset="-122"/>
              </a:rPr>
              <a:t>龙芯系列开发板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C04FDA32-D91C-4148-98EF-3CD5F9E7E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9" y="6376625"/>
            <a:ext cx="25597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/>
              <a:t>制作：</a:t>
            </a:r>
            <a:r>
              <a:rPr lang="zh-CN" altLang="en-US" sz="2000" b="0" dirty="0">
                <a:ea typeface="华文行楷" panose="02010800040101010101" pitchFamily="2" charset="-122"/>
              </a:rPr>
              <a:t>孙冬梅</a:t>
            </a:r>
          </a:p>
        </p:txBody>
      </p:sp>
      <p:sp>
        <p:nvSpPr>
          <p:cNvPr id="18" name="副标题 2">
            <a:extLst>
              <a:ext uri="{FF2B5EF4-FFF2-40B4-BE49-F238E27FC236}">
                <a16:creationId xmlns:a16="http://schemas.microsoft.com/office/drawing/2014/main" id="{42704FA0-5302-4928-8A4B-CCEF3BBCE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6138" y="3381374"/>
            <a:ext cx="5140751" cy="517526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22095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724E77E-5302-44C0-9A78-76BA6441B4BF}"/>
              </a:ext>
            </a:extLst>
          </p:cNvPr>
          <p:cNvSpPr/>
          <p:nvPr/>
        </p:nvSpPr>
        <p:spPr bwMode="auto">
          <a:xfrm>
            <a:off x="1" y="6786563"/>
            <a:ext cx="12213167" cy="82550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3" name="直接连接符 9">
            <a:extLst>
              <a:ext uri="{FF2B5EF4-FFF2-40B4-BE49-F238E27FC236}">
                <a16:creationId xmlns:a16="http://schemas.microsoft.com/office/drawing/2014/main" id="{698DE758-123B-4800-A709-D390BE9E6C01}"/>
              </a:ext>
            </a:extLst>
          </p:cNvPr>
          <p:cNvCxnSpPr/>
          <p:nvPr/>
        </p:nvCxnSpPr>
        <p:spPr bwMode="auto">
          <a:xfrm>
            <a:off x="3232152" y="704851"/>
            <a:ext cx="8959849" cy="317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CB67FD37-C031-49FE-9151-4BC2E5B8E6A8}"/>
              </a:ext>
            </a:extLst>
          </p:cNvPr>
          <p:cNvSpPr/>
          <p:nvPr/>
        </p:nvSpPr>
        <p:spPr>
          <a:xfrm>
            <a:off x="2885018" y="252413"/>
            <a:ext cx="169333" cy="411162"/>
          </a:xfrm>
          <a:prstGeom prst="rect">
            <a:avLst/>
          </a:prstGeom>
          <a:solidFill>
            <a:srgbClr val="02C4C7"/>
          </a:solidFill>
          <a:ln>
            <a:solidFill>
              <a:srgbClr val="02C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" name="图片 9" descr="huabanfuben-2.png">
            <a:extLst>
              <a:ext uri="{FF2B5EF4-FFF2-40B4-BE49-F238E27FC236}">
                <a16:creationId xmlns:a16="http://schemas.microsoft.com/office/drawing/2014/main" id="{13296198-7BD2-4AD6-916A-3DD81DA79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"/>
            <a:ext cx="1223433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84B76B-4168-4A05-85CD-B9F72F2B82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日期占位符 1">
            <a:extLst>
              <a:ext uri="{FF2B5EF4-FFF2-40B4-BE49-F238E27FC236}">
                <a16:creationId xmlns:a16="http://schemas.microsoft.com/office/drawing/2014/main" id="{96CDECCA-5F1C-4151-8752-245F9D1158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5A6F0-5568-4AEF-B572-B930D02A132E}" type="datetime1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C07D96B-EEF0-4573-A4B1-DD5EC4C0C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67697" y="117671"/>
            <a:ext cx="82209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 b="1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7199BF1-D8A7-4485-8048-568E7A122E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8915" y="1250755"/>
            <a:ext cx="11858976" cy="489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65919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D977E532-C5DC-45C5-B44F-AEBB65E3996F}"/>
              </a:ext>
            </a:extLst>
          </p:cNvPr>
          <p:cNvSpPr/>
          <p:nvPr/>
        </p:nvSpPr>
        <p:spPr bwMode="auto">
          <a:xfrm>
            <a:off x="838200" y="913484"/>
            <a:ext cx="10719062" cy="1914525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F1CFF8E-8B4E-4D31-8FE9-6D29EE1EFC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9931" y="1016027"/>
            <a:ext cx="10515600" cy="1709441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grpSp>
        <p:nvGrpSpPr>
          <p:cNvPr id="3" name="组 4">
            <a:extLst>
              <a:ext uri="{FF2B5EF4-FFF2-40B4-BE49-F238E27FC236}">
                <a16:creationId xmlns:a16="http://schemas.microsoft.com/office/drawing/2014/main" id="{5F03C1DD-236C-497B-B03E-E53A5136F67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35822" y="3600114"/>
            <a:ext cx="7308850" cy="788988"/>
            <a:chOff x="1651000" y="4557889"/>
            <a:chExt cx="7309557" cy="790222"/>
          </a:xfrm>
        </p:grpSpPr>
        <p:sp>
          <p:nvSpPr>
            <p:cNvPr id="4" name="矩形 1">
              <a:extLst>
                <a:ext uri="{FF2B5EF4-FFF2-40B4-BE49-F238E27FC236}">
                  <a16:creationId xmlns:a16="http://schemas.microsoft.com/office/drawing/2014/main" id="{49652C6E-7103-4648-8CAD-8AC85C664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333" y="4796335"/>
              <a:ext cx="650522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kumimoji="0"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kumimoji="0"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" name="图片 2" descr="icon-test.png">
              <a:extLst>
                <a:ext uri="{FF2B5EF4-FFF2-40B4-BE49-F238E27FC236}">
                  <a16:creationId xmlns:a16="http://schemas.microsoft.com/office/drawing/2014/main" id="{620F7C7E-FD57-485A-8F0E-A20109CE0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000" y="4557889"/>
              <a:ext cx="790222" cy="79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文本框 19">
            <a:extLst>
              <a:ext uri="{FF2B5EF4-FFF2-40B4-BE49-F238E27FC236}">
                <a16:creationId xmlns:a16="http://schemas.microsoft.com/office/drawing/2014/main" id="{20C8C66D-5CE0-4806-B34B-318D327754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981456" y="4783905"/>
            <a:ext cx="6432550" cy="400050"/>
          </a:xfrm>
          <a:prstGeom prst="rect">
            <a:avLst/>
          </a:prstGeom>
          <a:solidFill>
            <a:srgbClr val="02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A8D5660-BDE2-41DD-ABE9-69F7210BA047}"/>
              </a:ext>
            </a:extLst>
          </p:cNvPr>
          <p:cNvSpPr txBox="1"/>
          <p:nvPr userDrawn="1"/>
        </p:nvSpPr>
        <p:spPr>
          <a:xfrm>
            <a:off x="3667027" y="4783905"/>
            <a:ext cx="4996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dirty="0"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09285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5B27542-6F6B-4107-B1A1-5EA5477483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68563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en-US" dirty="0"/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40170C2E-88C2-4D8B-AAF0-475BA1C621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7648" y="2469824"/>
            <a:ext cx="10515600" cy="33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298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等线 Light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+mn-lt"/>
          <a:ea typeface="+mn-ea"/>
          <a:cs typeface="等线" charset="0"/>
        </a:defRPr>
      </a:lvl1pPr>
      <a:lvl2pPr marL="457200" indent="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等线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5B27542-6F6B-4107-B1A1-5EA5477483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68563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en-US" dirty="0"/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40170C2E-88C2-4D8B-AAF0-475BA1C621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7648" y="2469824"/>
            <a:ext cx="10515600" cy="33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804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等线 Light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+mn-lt"/>
          <a:ea typeface="+mn-ea"/>
          <a:cs typeface="等线" charset="0"/>
        </a:defRPr>
      </a:lvl1pPr>
      <a:lvl2pPr marL="457200" indent="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等线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98BAE0-7658-4E17-98A9-CC15512C4E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32000" y="1542163"/>
            <a:ext cx="93218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/>
              <a:t>嵌入式系统 </a:t>
            </a:r>
            <a:r>
              <a:rPr lang="en-US" altLang="zh-CN" b="1" dirty="0"/>
              <a:t>– </a:t>
            </a:r>
            <a:r>
              <a:rPr lang="zh-CN" altLang="en-US" b="1" dirty="0"/>
              <a:t>总线接口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B6AAB75-E540-453C-9C98-B6E254C36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6528" y="3626954"/>
            <a:ext cx="4897829" cy="517526"/>
          </a:xfrm>
        </p:spPr>
        <p:txBody>
          <a:bodyPr/>
          <a:lstStyle/>
          <a:p>
            <a:r>
              <a:rPr lang="zh-CN" altLang="en-US" sz="4000" b="1" dirty="0"/>
              <a:t>第五讲 </a:t>
            </a:r>
            <a:r>
              <a:rPr lang="en-US" altLang="zh-CN" sz="4000" b="1" dirty="0"/>
              <a:t> CAN</a:t>
            </a:r>
            <a:endParaRPr lang="zh-CN" altLang="en-US" sz="40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439703B-5DDF-429F-B382-EF61BE90673B}"/>
              </a:ext>
            </a:extLst>
          </p:cNvPr>
          <p:cNvSpPr/>
          <p:nvPr/>
        </p:nvSpPr>
        <p:spPr>
          <a:xfrm>
            <a:off x="5124162" y="4903708"/>
            <a:ext cx="3990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/>
              <a:t>南京工业大学 孙冬梅</a:t>
            </a:r>
          </a:p>
        </p:txBody>
      </p:sp>
    </p:spTree>
    <p:extLst>
      <p:ext uri="{BB962C8B-B14F-4D97-AF65-F5344CB8AC3E}">
        <p14:creationId xmlns:p14="http://schemas.microsoft.com/office/powerpoint/2010/main" val="244385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92ACA9E-1F43-4889-A28E-49D8861C99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103B559-0572-46C8-859B-50E36BA8BDD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E6EDE006-1656-4B51-BB56-E0D13D925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</a:t>
            </a:r>
            <a:r>
              <a:rPr lang="zh-CN" altLang="en-US" dirty="0"/>
              <a:t>报文传送与帧格式</a:t>
            </a:r>
            <a:r>
              <a:rPr lang="en-US" altLang="zh-CN" dirty="0"/>
              <a:t>-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cs typeface="Tahoma" panose="020B0604030504040204" pitchFamily="34" charset="0"/>
              </a:rPr>
              <a:t>编码规则</a:t>
            </a:r>
            <a:endParaRPr lang="zh-CN" altLang="en-US" dirty="0"/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79BD5B9B-10D7-4D9A-BC43-25FA84C57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>
                <a:latin typeface="宋体" panose="02010600030101010101" pitchFamily="2" charset="-122"/>
                <a:cs typeface="Tahoma" panose="020B0604030504040204" pitchFamily="34" charset="0"/>
              </a:rPr>
              <a:t>1</a:t>
            </a:r>
            <a:r>
              <a:rPr lang="zh-CN" altLang="en-US" b="1" dirty="0">
                <a:latin typeface="宋体" panose="02010600030101010101" pitchFamily="2" charset="-122"/>
                <a:cs typeface="Tahoma" panose="020B0604030504040204" pitchFamily="34" charset="0"/>
              </a:rPr>
              <a:t>）位填充：发送器监视发送位流，连续</a:t>
            </a:r>
            <a:r>
              <a:rPr lang="en-US" altLang="zh-CN" b="1" dirty="0">
                <a:latin typeface="宋体" panose="02010600030101010101" pitchFamily="2" charset="-122"/>
                <a:cs typeface="Tahoma" panose="020B0604030504040204" pitchFamily="34" charset="0"/>
              </a:rPr>
              <a:t>5</a:t>
            </a:r>
            <a:r>
              <a:rPr lang="zh-CN" altLang="en-US" b="1" dirty="0">
                <a:latin typeface="宋体" panose="02010600030101010101" pitchFamily="2" charset="-122"/>
                <a:cs typeface="Tahoma" panose="020B0604030504040204" pitchFamily="34" charset="0"/>
              </a:rPr>
              <a:t>个相同位便自动插入一个补码位。（错误帧和过载帧以及帧结束标志不执行位填充）</a:t>
            </a:r>
            <a:endParaRPr lang="en-US" altLang="zh-CN" b="1" dirty="0">
              <a:latin typeface="宋体" panose="02010600030101010101" pitchFamily="2" charset="-122"/>
              <a:cs typeface="Tahoma" panose="020B0604030504040204" pitchFamily="34" charset="0"/>
            </a:endParaRPr>
          </a:p>
          <a:p>
            <a:r>
              <a:rPr lang="zh-CN" altLang="en-US" dirty="0"/>
              <a:t>发送数据 </a:t>
            </a:r>
            <a:r>
              <a:rPr lang="en-US" altLang="zh-CN" dirty="0"/>
              <a:t>0000 0111</a:t>
            </a:r>
            <a:r>
              <a:rPr lang="zh-CN" altLang="en-US" dirty="0"/>
              <a:t>，总线位状态为  </a:t>
            </a:r>
            <a:r>
              <a:rPr lang="en-US" altLang="zh-CN" dirty="0"/>
              <a:t>0000 0</a:t>
            </a:r>
            <a:r>
              <a:rPr lang="en-US" altLang="zh-CN" b="1" dirty="0">
                <a:solidFill>
                  <a:srgbClr val="FF0000"/>
                </a:solidFill>
              </a:rPr>
              <a:t>1</a:t>
            </a:r>
            <a:r>
              <a:rPr lang="en-US" altLang="zh-CN" dirty="0"/>
              <a:t>111</a:t>
            </a:r>
          </a:p>
          <a:p>
            <a:r>
              <a:rPr lang="zh-CN" altLang="en-US" dirty="0"/>
              <a:t>接收方解析数据  </a:t>
            </a:r>
            <a:r>
              <a:rPr lang="en-US" altLang="zh-CN" dirty="0"/>
              <a:t>0000 0111</a:t>
            </a:r>
            <a:endParaRPr lang="en-US" altLang="zh-CN" b="1" dirty="0">
              <a:latin typeface="宋体" panose="02010600030101010101" pitchFamily="2" charset="-122"/>
              <a:cs typeface="Tahoma" panose="020B0604030504040204" pitchFamily="34" charset="0"/>
            </a:endParaRPr>
          </a:p>
          <a:p>
            <a:endParaRPr lang="en-US" altLang="zh-CN" b="1" dirty="0">
              <a:latin typeface="宋体" panose="02010600030101010101" pitchFamily="2" charset="-122"/>
              <a:cs typeface="Tahoma" panose="020B0604030504040204" pitchFamily="34" charset="0"/>
            </a:endParaRPr>
          </a:p>
          <a:p>
            <a:endParaRPr lang="en-US" altLang="zh-CN" b="1" dirty="0">
              <a:latin typeface="宋体" panose="02010600030101010101" pitchFamily="2" charset="-122"/>
              <a:cs typeface="Tahoma" panose="020B0604030504040204" pitchFamily="34" charset="0"/>
            </a:endParaRPr>
          </a:p>
          <a:p>
            <a:r>
              <a:rPr lang="en-US" altLang="zh-CN" b="1" dirty="0">
                <a:latin typeface="宋体" panose="02010600030101010101" pitchFamily="2" charset="-122"/>
                <a:cs typeface="Tahoma" panose="020B0604030504040204" pitchFamily="34" charset="0"/>
              </a:rPr>
              <a:t>2</a:t>
            </a:r>
            <a:r>
              <a:rPr lang="zh-CN" altLang="en-US" b="1" dirty="0">
                <a:latin typeface="宋体" panose="02010600030101010101" pitchFamily="2" charset="-122"/>
                <a:cs typeface="Tahoma" panose="020B0604030504040204" pitchFamily="34" charset="0"/>
              </a:rPr>
              <a:t>）采用不归零（</a:t>
            </a:r>
            <a:r>
              <a:rPr lang="en-US" altLang="zh-CN" b="1" dirty="0">
                <a:latin typeface="宋体" panose="02010600030101010101" pitchFamily="2" charset="-122"/>
                <a:cs typeface="Tahoma" panose="020B0604030504040204" pitchFamily="34" charset="0"/>
              </a:rPr>
              <a:t>NRZ</a:t>
            </a:r>
            <a:r>
              <a:rPr lang="zh-CN" altLang="en-US" b="1" dirty="0">
                <a:latin typeface="宋体" panose="02010600030101010101" pitchFamily="2" charset="-122"/>
                <a:cs typeface="Tahoma" panose="020B0604030504040204" pitchFamily="34" charset="0"/>
              </a:rPr>
              <a:t>）编码</a:t>
            </a:r>
            <a:endParaRPr lang="en-US" altLang="zh-CN" b="1" dirty="0">
              <a:latin typeface="宋体" panose="02010600030101010101" pitchFamily="2" charset="-122"/>
              <a:cs typeface="Tahoma" panose="020B0604030504040204" pitchFamily="34" charset="0"/>
            </a:endParaRPr>
          </a:p>
          <a:p>
            <a:r>
              <a:rPr lang="zh-CN" altLang="en-US" dirty="0"/>
              <a:t>（</a:t>
            </a:r>
            <a:r>
              <a:rPr lang="en-US" altLang="zh-CN" dirty="0"/>
              <a:t>Non-return-to-zero Code</a:t>
            </a:r>
            <a:r>
              <a:rPr lang="zh-CN" altLang="en-US" dirty="0"/>
              <a:t>）</a:t>
            </a:r>
            <a:endParaRPr lang="zh-CN" altLang="en-US" b="1" dirty="0">
              <a:latin typeface="宋体" panose="02010600030101010101" pitchFamily="2" charset="-122"/>
              <a:cs typeface="Tahoma" panose="020B0604030504040204" pitchFamily="34" charset="0"/>
            </a:endParaRPr>
          </a:p>
          <a:p>
            <a:endParaRPr lang="zh-CN" altLang="en-US" b="1" dirty="0">
              <a:latin typeface="宋体" panose="02010600030101010101" pitchFamily="2" charset="-122"/>
              <a:cs typeface="Tahoma" panose="020B0604030504040204" pitchFamily="34" charset="0"/>
            </a:endParaRPr>
          </a:p>
          <a:p>
            <a:endParaRPr lang="zh-CN" altLang="en-US" b="1" dirty="0">
              <a:latin typeface="宋体" panose="02010600030101010101" pitchFamily="2" charset="-122"/>
              <a:cs typeface="Tahoma" panose="020B0604030504040204" pitchFamily="34" charset="0"/>
            </a:endParaRPr>
          </a:p>
          <a:p>
            <a:endParaRPr lang="zh-CN" altLang="en-US" dirty="0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E9DD7DB0-C96E-447A-B7BC-64950ABE6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9" t="30017" r="23438" b="41145"/>
          <a:stretch>
            <a:fillRect/>
          </a:stretch>
        </p:blipFill>
        <p:spPr bwMode="auto">
          <a:xfrm>
            <a:off x="5760873" y="2653953"/>
            <a:ext cx="5081300" cy="155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0168954-9358-4562-90E5-61FC7AB29B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873" y="4204044"/>
            <a:ext cx="4220535" cy="218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6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92ACA9E-1F43-4889-A28E-49D8861C99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103B559-0572-46C8-859B-50E36BA8BDD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E6EDE006-1656-4B51-BB56-E0D13D925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</a:t>
            </a:r>
            <a:r>
              <a:rPr lang="zh-CN" altLang="en-US" dirty="0"/>
              <a:t>报文传送与数据帧格式</a:t>
            </a:r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79BD5B9B-10D7-4D9A-BC43-25FA84C57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数据帧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由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7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个不同的场组成。数据场长度可为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0</a:t>
            </a:r>
          </a:p>
          <a:p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CAN2.0B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存在</a:t>
            </a:r>
            <a:r>
              <a:rPr lang="zh-CN" altLang="en-US" sz="3200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标准和扩展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两种帧格式</a:t>
            </a:r>
          </a:p>
          <a:p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可以用整个标识符进行报文滤波，也可以把标识符屏蔽一部分进行报文滤波</a:t>
            </a:r>
          </a:p>
          <a:p>
            <a:endParaRPr lang="zh-CN" altLang="en-US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A766CD79-BE23-4BBD-A266-81B7E6A0A1B3}"/>
              </a:ext>
            </a:extLst>
          </p:cNvPr>
          <p:cNvGrpSpPr/>
          <p:nvPr/>
        </p:nvGrpSpPr>
        <p:grpSpPr>
          <a:xfrm>
            <a:off x="1647433" y="3729232"/>
            <a:ext cx="7775575" cy="1878013"/>
            <a:chOff x="612775" y="1412875"/>
            <a:chExt cx="7775575" cy="1878013"/>
          </a:xfrm>
        </p:grpSpPr>
        <p:sp>
          <p:nvSpPr>
            <p:cNvPr id="10" name="Text Box 4">
              <a:extLst>
                <a:ext uri="{FF2B5EF4-FFF2-40B4-BE49-F238E27FC236}">
                  <a16:creationId xmlns:a16="http://schemas.microsoft.com/office/drawing/2014/main" id="{FD5E35D7-9FF7-4AD6-A309-59EEC1135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175" y="2420938"/>
              <a:ext cx="9366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仲裁场</a:t>
              </a:r>
            </a:p>
          </p:txBody>
        </p:sp>
        <p:sp>
          <p:nvSpPr>
            <p:cNvPr id="11" name="Text Box 5">
              <a:extLst>
                <a:ext uri="{FF2B5EF4-FFF2-40B4-BE49-F238E27FC236}">
                  <a16:creationId xmlns:a16="http://schemas.microsoft.com/office/drawing/2014/main" id="{BDB57CD7-609A-4FF0-A678-5A5DCCB63B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3213" y="2420938"/>
              <a:ext cx="9366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控制场</a:t>
              </a:r>
            </a:p>
          </p:txBody>
        </p:sp>
        <p:sp>
          <p:nvSpPr>
            <p:cNvPr id="12" name="Text Box 6">
              <a:extLst>
                <a:ext uri="{FF2B5EF4-FFF2-40B4-BE49-F238E27FC236}">
                  <a16:creationId xmlns:a16="http://schemas.microsoft.com/office/drawing/2014/main" id="{83DCCD20-D79C-4814-B250-6AF5211414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838" y="2420938"/>
              <a:ext cx="10795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数据场</a:t>
              </a:r>
            </a:p>
          </p:txBody>
        </p:sp>
        <p:sp>
          <p:nvSpPr>
            <p:cNvPr id="13" name="Text Box 7">
              <a:extLst>
                <a:ext uri="{FF2B5EF4-FFF2-40B4-BE49-F238E27FC236}">
                  <a16:creationId xmlns:a16="http://schemas.microsoft.com/office/drawing/2014/main" id="{6B962958-AE1E-4ACC-85A9-E29DDDB70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9338" y="2420938"/>
              <a:ext cx="9366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CRC</a:t>
              </a:r>
              <a:r>
                <a:rPr lang="zh-CN" altLang="en-US"/>
                <a:t>场</a:t>
              </a:r>
            </a:p>
          </p:txBody>
        </p:sp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id="{6A77126B-4716-4599-9C8C-4026EE328B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775" y="1484313"/>
              <a:ext cx="11525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帧间空间</a:t>
              </a:r>
            </a:p>
          </p:txBody>
        </p:sp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4916A17E-104E-4D88-909F-C1769C11A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8175" y="1917700"/>
              <a:ext cx="936625" cy="431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7AA6FE6E-3207-45FD-8EC5-09B6F6FBA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4800" y="1917700"/>
              <a:ext cx="936625" cy="431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3697E88F-477E-4AC2-AD05-75928FFF3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838" y="1917700"/>
              <a:ext cx="1081087" cy="431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B90F2649-BAFD-432D-937F-FAC878109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0925" y="1917700"/>
              <a:ext cx="936625" cy="431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Text Box 13">
              <a:extLst>
                <a:ext uri="{FF2B5EF4-FFF2-40B4-BE49-F238E27FC236}">
                  <a16:creationId xmlns:a16="http://schemas.microsoft.com/office/drawing/2014/main" id="{6414A31A-3A10-4C7E-A175-EC31499089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6325" y="2420938"/>
              <a:ext cx="9366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帧结束</a:t>
              </a:r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EAFAF4E4-E9C7-46AE-9B2B-7441D9AD76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63713" y="2347913"/>
              <a:ext cx="144462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BD0B7C81-BA23-450D-A1A1-0290CD38DB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3713" y="1917700"/>
              <a:ext cx="0" cy="431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217104BA-5680-4ABD-80B7-8CDA4E0B14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2775" y="1917700"/>
              <a:ext cx="11509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Text Box 17">
              <a:extLst>
                <a:ext uri="{FF2B5EF4-FFF2-40B4-BE49-F238E27FC236}">
                  <a16:creationId xmlns:a16="http://schemas.microsoft.com/office/drawing/2014/main" id="{675E8232-FAF2-4B72-AF22-4F6B29E06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6375" y="2924175"/>
              <a:ext cx="9366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帧起始</a:t>
              </a:r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ED5C28D7-B269-4EF9-A812-43847F6529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3713" y="2420938"/>
              <a:ext cx="0" cy="503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D879DC6C-3C20-4DC5-9983-E2B34DB7A2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95963" y="2349500"/>
              <a:ext cx="1444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35265066-40D0-462E-A2DC-529C7BE8E4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40425" y="1917700"/>
              <a:ext cx="0" cy="431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A651FEAC-F044-4639-A851-EC5F294630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0425" y="1917700"/>
              <a:ext cx="23050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6D60A707-BBDC-4AE9-9013-3BEA7051E1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3713" y="141287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54B32730-7F67-4E25-B7CF-90F6C7A5A1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4888" y="1987550"/>
              <a:ext cx="0" cy="792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A15BC57B-1A89-436D-96A3-65005EF43D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95963" y="2420938"/>
              <a:ext cx="0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Text Box 25">
              <a:extLst>
                <a:ext uri="{FF2B5EF4-FFF2-40B4-BE49-F238E27FC236}">
                  <a16:creationId xmlns:a16="http://schemas.microsoft.com/office/drawing/2014/main" id="{522C07BF-8D17-49C3-A4AC-718AB983CB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500" y="2924175"/>
              <a:ext cx="9366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ACK</a:t>
              </a:r>
              <a:r>
                <a:rPr lang="zh-CN" altLang="en-US"/>
                <a:t>场</a:t>
              </a:r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3AC5A47B-3DA1-4BDA-BCD1-A10075DC1C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38838" y="2563813"/>
              <a:ext cx="1587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384695A6-72FE-46D4-8B65-4060E046E0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4388" y="141287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Text Box 28">
              <a:extLst>
                <a:ext uri="{FF2B5EF4-FFF2-40B4-BE49-F238E27FC236}">
                  <a16:creationId xmlns:a16="http://schemas.microsoft.com/office/drawing/2014/main" id="{B7FBF93E-0F23-44E8-8B2D-A0C05376DF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5825" y="1484313"/>
              <a:ext cx="11525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帧间空间</a:t>
              </a:r>
            </a:p>
          </p:txBody>
        </p:sp>
        <p:sp>
          <p:nvSpPr>
            <p:cNvPr id="35" name="Text Box 29">
              <a:extLst>
                <a:ext uri="{FF2B5EF4-FFF2-40B4-BE49-F238E27FC236}">
                  <a16:creationId xmlns:a16="http://schemas.microsoft.com/office/drawing/2014/main" id="{38FFBBE9-48CD-4EB6-B547-8E639BE673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4300" y="1484313"/>
              <a:ext cx="10795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/>
                <a:t>数据帧</a:t>
              </a:r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7DC14756-FF99-42F9-B699-01FBBA65E9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363" y="1628775"/>
              <a:ext cx="22320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C4BC4D7A-7AC3-4079-B958-AC88C5006F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63713" y="1628775"/>
              <a:ext cx="19446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Line 32">
              <a:extLst>
                <a:ext uri="{FF2B5EF4-FFF2-40B4-BE49-F238E27FC236}">
                  <a16:creationId xmlns:a16="http://schemas.microsoft.com/office/drawing/2014/main" id="{AD1A5436-F36C-4535-B159-A205348C2E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9338" y="2420938"/>
              <a:ext cx="0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Line 33">
              <a:extLst>
                <a:ext uri="{FF2B5EF4-FFF2-40B4-BE49-F238E27FC236}">
                  <a16:creationId xmlns:a16="http://schemas.microsoft.com/office/drawing/2014/main" id="{C7C92469-7051-4790-814F-B7EF71A1CD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9838" y="2420938"/>
              <a:ext cx="0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Line 34">
              <a:extLst>
                <a:ext uri="{FF2B5EF4-FFF2-40B4-BE49-F238E27FC236}">
                  <a16:creationId xmlns:a16="http://schemas.microsoft.com/office/drawing/2014/main" id="{40468610-B3C7-4C82-B75A-92598223D0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3213" y="2420938"/>
              <a:ext cx="0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Line 35">
              <a:extLst>
                <a:ext uri="{FF2B5EF4-FFF2-40B4-BE49-F238E27FC236}">
                  <a16:creationId xmlns:a16="http://schemas.microsoft.com/office/drawing/2014/main" id="{3778BDC2-24C3-4582-92DC-45FBC3DDD1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8175" y="2420938"/>
              <a:ext cx="0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Line 36">
              <a:extLst>
                <a:ext uri="{FF2B5EF4-FFF2-40B4-BE49-F238E27FC236}">
                  <a16:creationId xmlns:a16="http://schemas.microsoft.com/office/drawing/2014/main" id="{ABA8BFD8-B8D2-470C-916C-F30E830D74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4388" y="1987550"/>
              <a:ext cx="0" cy="792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9777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92ACA9E-1F43-4889-A28E-49D8861C99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103B559-0572-46C8-859B-50E36BA8BDD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E6EDE006-1656-4B51-BB56-E0D13D925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</a:t>
            </a:r>
            <a:r>
              <a:rPr lang="zh-CN" altLang="en-US" dirty="0"/>
              <a:t>报文传送与数据帧格式</a:t>
            </a:r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79BD5B9B-10D7-4D9A-BC43-25FA84C57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2060"/>
                </a:solidFill>
              </a:rPr>
              <a:t>数据帧标准格式</a:t>
            </a:r>
            <a:endParaRPr lang="en-US" altLang="zh-CN" dirty="0">
              <a:solidFill>
                <a:srgbClr val="002060"/>
              </a:solidFill>
            </a:endParaRPr>
          </a:p>
          <a:p>
            <a:endParaRPr lang="en-US" altLang="zh-CN" dirty="0">
              <a:solidFill>
                <a:srgbClr val="002060"/>
              </a:solidFill>
            </a:endParaRPr>
          </a:p>
          <a:p>
            <a:endParaRPr lang="en-US" altLang="zh-CN" dirty="0">
              <a:solidFill>
                <a:srgbClr val="002060"/>
              </a:solidFill>
            </a:endParaRPr>
          </a:p>
          <a:p>
            <a:endParaRPr lang="en-US" altLang="zh-CN" dirty="0">
              <a:solidFill>
                <a:srgbClr val="002060"/>
              </a:solidFill>
            </a:endParaRPr>
          </a:p>
          <a:p>
            <a:endParaRPr lang="en-US" altLang="zh-CN" dirty="0">
              <a:solidFill>
                <a:srgbClr val="002060"/>
              </a:solidFill>
            </a:endParaRPr>
          </a:p>
          <a:p>
            <a:r>
              <a:rPr lang="zh-CN" altLang="en-US" dirty="0">
                <a:solidFill>
                  <a:srgbClr val="002060"/>
                </a:solidFill>
              </a:rPr>
              <a:t>数据帧扩展格式</a:t>
            </a:r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A484F52E-9065-4C15-B883-2425CB33A777}"/>
              </a:ext>
            </a:extLst>
          </p:cNvPr>
          <p:cNvGrpSpPr/>
          <p:nvPr/>
        </p:nvGrpSpPr>
        <p:grpSpPr>
          <a:xfrm>
            <a:off x="47847" y="2024064"/>
            <a:ext cx="7632700" cy="1225550"/>
            <a:chOff x="623888" y="1844675"/>
            <a:chExt cx="7632700" cy="1225550"/>
          </a:xfrm>
        </p:grpSpPr>
        <p:sp>
          <p:nvSpPr>
            <p:cNvPr id="73" name="Text Box 5">
              <a:extLst>
                <a:ext uri="{FF2B5EF4-FFF2-40B4-BE49-F238E27FC236}">
                  <a16:creationId xmlns:a16="http://schemas.microsoft.com/office/drawing/2014/main" id="{AD238006-FAC1-4B0A-ACB7-2B8BFE4DD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4325" y="1916113"/>
              <a:ext cx="9366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仲裁场</a:t>
              </a:r>
            </a:p>
          </p:txBody>
        </p:sp>
        <p:sp>
          <p:nvSpPr>
            <p:cNvPr id="74" name="Text Box 6">
              <a:extLst>
                <a:ext uri="{FF2B5EF4-FFF2-40B4-BE49-F238E27FC236}">
                  <a16:creationId xmlns:a16="http://schemas.microsoft.com/office/drawing/2014/main" id="{52C1F5FD-E03D-477F-9696-75B95ED2EA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3475" y="1916113"/>
              <a:ext cx="9366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控制场</a:t>
              </a:r>
            </a:p>
          </p:txBody>
        </p:sp>
        <p:sp>
          <p:nvSpPr>
            <p:cNvPr id="75" name="Text Box 7">
              <a:extLst>
                <a:ext uri="{FF2B5EF4-FFF2-40B4-BE49-F238E27FC236}">
                  <a16:creationId xmlns:a16="http://schemas.microsoft.com/office/drawing/2014/main" id="{E94CF497-FA0E-4183-8406-E921BCBC00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5138" y="1916113"/>
              <a:ext cx="10795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数据场</a:t>
              </a:r>
            </a:p>
          </p:txBody>
        </p:sp>
        <p:sp>
          <p:nvSpPr>
            <p:cNvPr id="76" name="Rectangle 8">
              <a:extLst>
                <a:ext uri="{FF2B5EF4-FFF2-40B4-BE49-F238E27FC236}">
                  <a16:creationId xmlns:a16="http://schemas.microsoft.com/office/drawing/2014/main" id="{36C3A71D-8F73-44AB-A285-EFEEA928C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5188" y="2349500"/>
              <a:ext cx="2016125" cy="7191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" name="Rectangle 9">
              <a:extLst>
                <a:ext uri="{FF2B5EF4-FFF2-40B4-BE49-F238E27FC236}">
                  <a16:creationId xmlns:a16="http://schemas.microsoft.com/office/drawing/2014/main" id="{3B14BE42-3FDB-42C6-88F7-8DF0CDD57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313" y="2351088"/>
              <a:ext cx="360362" cy="71755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" name="Rectangle 10">
              <a:extLst>
                <a:ext uri="{FF2B5EF4-FFF2-40B4-BE49-F238E27FC236}">
                  <a16:creationId xmlns:a16="http://schemas.microsoft.com/office/drawing/2014/main" id="{E1025359-1F8C-44FE-8703-D254E5AAD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0813" y="2349500"/>
              <a:ext cx="936625" cy="71755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" name="Line 11">
              <a:extLst>
                <a:ext uri="{FF2B5EF4-FFF2-40B4-BE49-F238E27FC236}">
                  <a16:creationId xmlns:a16="http://schemas.microsoft.com/office/drawing/2014/main" id="{DA8B2468-C841-4F9D-A73B-891CD0DEBA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74825" y="3068638"/>
              <a:ext cx="360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Line 12">
              <a:extLst>
                <a:ext uri="{FF2B5EF4-FFF2-40B4-BE49-F238E27FC236}">
                  <a16:creationId xmlns:a16="http://schemas.microsoft.com/office/drawing/2014/main" id="{AF928FEA-1A4F-4EDD-A578-23488EA641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4825" y="2351088"/>
              <a:ext cx="0" cy="7175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Line 13">
              <a:extLst>
                <a:ext uri="{FF2B5EF4-FFF2-40B4-BE49-F238E27FC236}">
                  <a16:creationId xmlns:a16="http://schemas.microsoft.com/office/drawing/2014/main" id="{7ACF2E24-DB25-4F6D-B383-825BBAA42F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3888" y="2351088"/>
              <a:ext cx="11509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Line 14">
              <a:extLst>
                <a:ext uri="{FF2B5EF4-FFF2-40B4-BE49-F238E27FC236}">
                  <a16:creationId xmlns:a16="http://schemas.microsoft.com/office/drawing/2014/main" id="{3C60FD6D-E0FD-443C-A477-7E4551D8FE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7438" y="2349500"/>
              <a:ext cx="208915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83" name="Line 15">
              <a:extLst>
                <a:ext uri="{FF2B5EF4-FFF2-40B4-BE49-F238E27FC236}">
                  <a16:creationId xmlns:a16="http://schemas.microsoft.com/office/drawing/2014/main" id="{3DDA2ED3-13C9-45D8-A9DF-7F53AA7EBB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35188" y="184467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Line 16">
              <a:extLst>
                <a:ext uri="{FF2B5EF4-FFF2-40B4-BE49-F238E27FC236}">
                  <a16:creationId xmlns:a16="http://schemas.microsoft.com/office/drawing/2014/main" id="{75746E19-6A68-4AB2-9F73-6F443CB80D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1675" y="184467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Text Box 17">
              <a:extLst>
                <a:ext uri="{FF2B5EF4-FFF2-40B4-BE49-F238E27FC236}">
                  <a16:creationId xmlns:a16="http://schemas.microsoft.com/office/drawing/2014/main" id="{3F0C9DD1-E090-4078-A478-4198FF61D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5550" y="2565400"/>
              <a:ext cx="1439863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11</a:t>
              </a:r>
              <a:r>
                <a:rPr lang="zh-CN" altLang="en-US"/>
                <a:t>位标识符</a:t>
              </a:r>
            </a:p>
          </p:txBody>
        </p:sp>
        <p:sp>
          <p:nvSpPr>
            <p:cNvPr id="86" name="Line 18">
              <a:extLst>
                <a:ext uri="{FF2B5EF4-FFF2-40B4-BE49-F238E27FC236}">
                  <a16:creationId xmlns:a16="http://schemas.microsoft.com/office/drawing/2014/main" id="{3A92E427-7FEA-4BBA-B753-6B45FE1E20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9513" y="2060575"/>
              <a:ext cx="792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Line 19">
              <a:extLst>
                <a:ext uri="{FF2B5EF4-FFF2-40B4-BE49-F238E27FC236}">
                  <a16:creationId xmlns:a16="http://schemas.microsoft.com/office/drawing/2014/main" id="{19402AD1-0F81-466B-A62A-4F75ED79CB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35188" y="2060575"/>
              <a:ext cx="7191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Text Box 20">
              <a:extLst>
                <a:ext uri="{FF2B5EF4-FFF2-40B4-BE49-F238E27FC236}">
                  <a16:creationId xmlns:a16="http://schemas.microsoft.com/office/drawing/2014/main" id="{B21EA728-41E4-470F-9BA7-44CE4D883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1703388" y="2278063"/>
              <a:ext cx="458787" cy="649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Times New Roman" panose="02020603050405020304" pitchFamily="18" charset="0"/>
                </a:rPr>
                <a:t>SOF</a:t>
              </a:r>
            </a:p>
          </p:txBody>
        </p:sp>
        <p:sp>
          <p:nvSpPr>
            <p:cNvPr id="89" name="Text Box 21">
              <a:extLst>
                <a:ext uri="{FF2B5EF4-FFF2-40B4-BE49-F238E27FC236}">
                  <a16:creationId xmlns:a16="http://schemas.microsoft.com/office/drawing/2014/main" id="{90DEA874-05FB-446C-8F24-E4B46DD01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4078288" y="2347913"/>
              <a:ext cx="458787" cy="649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Times New Roman" panose="02020603050405020304" pitchFamily="18" charset="0"/>
                </a:rPr>
                <a:t>RTR</a:t>
              </a:r>
            </a:p>
          </p:txBody>
        </p:sp>
        <p:sp>
          <p:nvSpPr>
            <p:cNvPr id="90" name="Line 22">
              <a:extLst>
                <a:ext uri="{FF2B5EF4-FFF2-40B4-BE49-F238E27FC236}">
                  <a16:creationId xmlns:a16="http://schemas.microsoft.com/office/drawing/2014/main" id="{3F9B9E43-DDDB-458E-A69F-D00E2EAE85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11675" y="3068638"/>
              <a:ext cx="360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Text Box 23">
              <a:extLst>
                <a:ext uri="{FF2B5EF4-FFF2-40B4-BE49-F238E27FC236}">
                  <a16:creationId xmlns:a16="http://schemas.microsoft.com/office/drawing/2014/main" id="{C8ECC4EA-E6B1-4DBA-AF56-320248023F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4438650" y="2349500"/>
              <a:ext cx="458788" cy="64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>
                  <a:latin typeface="Times New Roman" panose="02020603050405020304" pitchFamily="18" charset="0"/>
                </a:rPr>
                <a:t>IDE</a:t>
              </a:r>
            </a:p>
          </p:txBody>
        </p:sp>
        <p:sp>
          <p:nvSpPr>
            <p:cNvPr id="92" name="Line 24">
              <a:extLst>
                <a:ext uri="{FF2B5EF4-FFF2-40B4-BE49-F238E27FC236}">
                  <a16:creationId xmlns:a16="http://schemas.microsoft.com/office/drawing/2014/main" id="{3484A02A-1A27-4010-80EB-30335F0D36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70450" y="3068638"/>
              <a:ext cx="360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Line 25">
              <a:extLst>
                <a:ext uri="{FF2B5EF4-FFF2-40B4-BE49-F238E27FC236}">
                  <a16:creationId xmlns:a16="http://schemas.microsoft.com/office/drawing/2014/main" id="{4CFBEF39-3177-4A91-AC15-9B8F32F8A6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0450" y="2349500"/>
              <a:ext cx="0" cy="7175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Text Box 26">
              <a:extLst>
                <a:ext uri="{FF2B5EF4-FFF2-40B4-BE49-F238E27FC236}">
                  <a16:creationId xmlns:a16="http://schemas.microsoft.com/office/drawing/2014/main" id="{58FF6834-03A0-4F9F-BA29-F2CFB0F95F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4799013" y="2278063"/>
              <a:ext cx="458787" cy="649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Times New Roman" panose="02020603050405020304" pitchFamily="18" charset="0"/>
                </a:rPr>
                <a:t>r0</a:t>
              </a:r>
            </a:p>
          </p:txBody>
        </p:sp>
        <p:sp>
          <p:nvSpPr>
            <p:cNvPr id="95" name="Text Box 27">
              <a:extLst>
                <a:ext uri="{FF2B5EF4-FFF2-40B4-BE49-F238E27FC236}">
                  <a16:creationId xmlns:a16="http://schemas.microsoft.com/office/drawing/2014/main" id="{B9C97461-6DB7-4B21-8CC0-4EE4A3FAC0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3838" y="2565400"/>
              <a:ext cx="719137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Times New Roman" panose="02020603050405020304" pitchFamily="18" charset="0"/>
                </a:rPr>
                <a:t>DLC</a:t>
              </a:r>
            </a:p>
          </p:txBody>
        </p:sp>
        <p:sp>
          <p:nvSpPr>
            <p:cNvPr id="96" name="Line 28">
              <a:extLst>
                <a:ext uri="{FF2B5EF4-FFF2-40B4-BE49-F238E27FC236}">
                  <a16:creationId xmlns:a16="http://schemas.microsoft.com/office/drawing/2014/main" id="{97A25D22-603C-46BB-955B-9BF0215EFB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7438" y="3068638"/>
              <a:ext cx="208915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Line 29">
              <a:extLst>
                <a:ext uri="{FF2B5EF4-FFF2-40B4-BE49-F238E27FC236}">
                  <a16:creationId xmlns:a16="http://schemas.microsoft.com/office/drawing/2014/main" id="{47D98245-1118-46CE-970B-2259CD9119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11675" y="2060575"/>
              <a:ext cx="430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Line 30">
              <a:extLst>
                <a:ext uri="{FF2B5EF4-FFF2-40B4-BE49-F238E27FC236}">
                  <a16:creationId xmlns:a16="http://schemas.microsoft.com/office/drawing/2014/main" id="{2F8484B7-5E7D-4976-812F-4297F0B0E9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5638" y="2060575"/>
              <a:ext cx="43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Line 31">
              <a:extLst>
                <a:ext uri="{FF2B5EF4-FFF2-40B4-BE49-F238E27FC236}">
                  <a16:creationId xmlns:a16="http://schemas.microsoft.com/office/drawing/2014/main" id="{F1C3DA45-957E-49BE-91D2-F707005C53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67438" y="184467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Line 32">
              <a:extLst>
                <a:ext uri="{FF2B5EF4-FFF2-40B4-BE49-F238E27FC236}">
                  <a16:creationId xmlns:a16="http://schemas.microsoft.com/office/drawing/2014/main" id="{BB9430F0-22A6-4D07-B85B-B673BE4578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67438" y="2060575"/>
              <a:ext cx="5762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Line 33">
              <a:extLst>
                <a:ext uri="{FF2B5EF4-FFF2-40B4-BE49-F238E27FC236}">
                  <a16:creationId xmlns:a16="http://schemas.microsoft.com/office/drawing/2014/main" id="{3DAD6081-E927-4DC4-8127-225C2365D3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07300" y="2060575"/>
              <a:ext cx="5762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D47F9848-E322-4D9B-B33D-97E1E04B01C6}"/>
              </a:ext>
            </a:extLst>
          </p:cNvPr>
          <p:cNvGrpSpPr/>
          <p:nvPr/>
        </p:nvGrpSpPr>
        <p:grpSpPr>
          <a:xfrm>
            <a:off x="77831" y="4551759"/>
            <a:ext cx="8351838" cy="1225550"/>
            <a:chOff x="479425" y="4221163"/>
            <a:chExt cx="8351838" cy="1225550"/>
          </a:xfrm>
        </p:grpSpPr>
        <p:sp>
          <p:nvSpPr>
            <p:cNvPr id="103" name="Text Box 34">
              <a:extLst>
                <a:ext uri="{FF2B5EF4-FFF2-40B4-BE49-F238E27FC236}">
                  <a16:creationId xmlns:a16="http://schemas.microsoft.com/office/drawing/2014/main" id="{4C3F0F41-D682-40BB-A852-3F37B0C4C4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2888" y="4294188"/>
              <a:ext cx="9366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仲裁场</a:t>
              </a:r>
            </a:p>
          </p:txBody>
        </p:sp>
        <p:sp>
          <p:nvSpPr>
            <p:cNvPr id="104" name="Text Box 35">
              <a:extLst>
                <a:ext uri="{FF2B5EF4-FFF2-40B4-BE49-F238E27FC236}">
                  <a16:creationId xmlns:a16="http://schemas.microsoft.com/office/drawing/2014/main" id="{17103492-5354-489E-BA1A-C06DBEE75C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1863" y="4294188"/>
              <a:ext cx="9366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控制场</a:t>
              </a:r>
            </a:p>
          </p:txBody>
        </p:sp>
        <p:sp>
          <p:nvSpPr>
            <p:cNvPr id="105" name="Text Box 36">
              <a:extLst>
                <a:ext uri="{FF2B5EF4-FFF2-40B4-BE49-F238E27FC236}">
                  <a16:creationId xmlns:a16="http://schemas.microsoft.com/office/drawing/2014/main" id="{08943503-5642-4D4D-9875-EE2D79E6DD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1763" y="4294188"/>
              <a:ext cx="10795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数据场</a:t>
              </a:r>
            </a:p>
          </p:txBody>
        </p:sp>
        <p:sp>
          <p:nvSpPr>
            <p:cNvPr id="106" name="Rectangle 37">
              <a:extLst>
                <a:ext uri="{FF2B5EF4-FFF2-40B4-BE49-F238E27FC236}">
                  <a16:creationId xmlns:a16="http://schemas.microsoft.com/office/drawing/2014/main" id="{B2E2E09B-06DE-487A-8832-2A485472B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0000" y="4727575"/>
              <a:ext cx="1512888" cy="7191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7" name="Rectangle 38">
              <a:extLst>
                <a:ext uri="{FF2B5EF4-FFF2-40B4-BE49-F238E27FC236}">
                  <a16:creationId xmlns:a16="http://schemas.microsoft.com/office/drawing/2014/main" id="{786F17E0-BFA7-414F-8F52-F7D964B8A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3838" y="4725988"/>
              <a:ext cx="360362" cy="71755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8" name="Rectangle 39">
              <a:extLst>
                <a:ext uri="{FF2B5EF4-FFF2-40B4-BE49-F238E27FC236}">
                  <a16:creationId xmlns:a16="http://schemas.microsoft.com/office/drawing/2014/main" id="{6AEE1A8A-815D-4B97-9E30-940EEED1D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3338" y="4727575"/>
              <a:ext cx="863600" cy="71755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9" name="Line 40">
              <a:extLst>
                <a:ext uri="{FF2B5EF4-FFF2-40B4-BE49-F238E27FC236}">
                  <a16:creationId xmlns:a16="http://schemas.microsoft.com/office/drawing/2014/main" id="{81B11C69-BC05-4B03-B7BA-0F9167A657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09638" y="5446713"/>
              <a:ext cx="360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Line 41">
              <a:extLst>
                <a:ext uri="{FF2B5EF4-FFF2-40B4-BE49-F238E27FC236}">
                  <a16:creationId xmlns:a16="http://schemas.microsoft.com/office/drawing/2014/main" id="{D8CCA464-37FB-4C0D-9177-10C1AAC020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9638" y="4729163"/>
              <a:ext cx="0" cy="7175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Line 42">
              <a:extLst>
                <a:ext uri="{FF2B5EF4-FFF2-40B4-BE49-F238E27FC236}">
                  <a16:creationId xmlns:a16="http://schemas.microsoft.com/office/drawing/2014/main" id="{7DCE9F54-ABAB-4397-9B9C-32D208DB74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9425" y="4725988"/>
              <a:ext cx="430213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Line 43">
              <a:extLst>
                <a:ext uri="{FF2B5EF4-FFF2-40B4-BE49-F238E27FC236}">
                  <a16:creationId xmlns:a16="http://schemas.microsoft.com/office/drawing/2014/main" id="{5C98392F-03A3-4A0E-8A7D-81A04FB5CC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46938" y="4725988"/>
              <a:ext cx="1152525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Line 44">
              <a:extLst>
                <a:ext uri="{FF2B5EF4-FFF2-40B4-BE49-F238E27FC236}">
                  <a16:creationId xmlns:a16="http://schemas.microsoft.com/office/drawing/2014/main" id="{EA8686B3-5FA1-4C11-8AF3-7B502FD481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0000" y="4222750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Line 45">
              <a:extLst>
                <a:ext uri="{FF2B5EF4-FFF2-40B4-BE49-F238E27FC236}">
                  <a16:creationId xmlns:a16="http://schemas.microsoft.com/office/drawing/2014/main" id="{A59922B1-AFAC-447D-9AE7-8155F6A5CE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51500" y="4221163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Text Box 46">
              <a:extLst>
                <a:ext uri="{FF2B5EF4-FFF2-40B4-BE49-F238E27FC236}">
                  <a16:creationId xmlns:a16="http://schemas.microsoft.com/office/drawing/2014/main" id="{64E31EF8-A11A-4E88-BEFD-1963F20944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0000" y="4941888"/>
              <a:ext cx="1439863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11</a:t>
              </a:r>
              <a:r>
                <a:rPr lang="zh-CN" altLang="en-US"/>
                <a:t>位标识符</a:t>
              </a:r>
            </a:p>
          </p:txBody>
        </p:sp>
        <p:sp>
          <p:nvSpPr>
            <p:cNvPr id="116" name="Line 47">
              <a:extLst>
                <a:ext uri="{FF2B5EF4-FFF2-40B4-BE49-F238E27FC236}">
                  <a16:creationId xmlns:a16="http://schemas.microsoft.com/office/drawing/2014/main" id="{7D6BBD48-687C-47A7-8E90-1F5DFFB1F2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6488" y="4437063"/>
              <a:ext cx="2005012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Line 48">
              <a:extLst>
                <a:ext uri="{FF2B5EF4-FFF2-40B4-BE49-F238E27FC236}">
                  <a16:creationId xmlns:a16="http://schemas.microsoft.com/office/drawing/2014/main" id="{5AC4E6D0-AC8F-4BB7-A3EB-5F4675889F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70000" y="4438650"/>
              <a:ext cx="15128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Text Box 49">
              <a:extLst>
                <a:ext uri="{FF2B5EF4-FFF2-40B4-BE49-F238E27FC236}">
                  <a16:creationId xmlns:a16="http://schemas.microsoft.com/office/drawing/2014/main" id="{1786B321-3D8C-4E86-9536-FEF7E17180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38200" y="4652963"/>
              <a:ext cx="458788" cy="649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Times New Roman" panose="02020603050405020304" pitchFamily="18" charset="0"/>
                </a:rPr>
                <a:t>SOF</a:t>
              </a:r>
            </a:p>
          </p:txBody>
        </p:sp>
        <p:sp>
          <p:nvSpPr>
            <p:cNvPr id="119" name="Text Box 50">
              <a:extLst>
                <a:ext uri="{FF2B5EF4-FFF2-40B4-BE49-F238E27FC236}">
                  <a16:creationId xmlns:a16="http://schemas.microsoft.com/office/drawing/2014/main" id="{060EBD94-0529-44E6-85A3-410DB30E60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5230813" y="4652963"/>
              <a:ext cx="458787" cy="649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Times New Roman" panose="02020603050405020304" pitchFamily="18" charset="0"/>
                </a:rPr>
                <a:t>RTR</a:t>
              </a:r>
            </a:p>
          </p:txBody>
        </p:sp>
        <p:sp>
          <p:nvSpPr>
            <p:cNvPr id="120" name="Line 51">
              <a:extLst>
                <a:ext uri="{FF2B5EF4-FFF2-40B4-BE49-F238E27FC236}">
                  <a16:creationId xmlns:a16="http://schemas.microsoft.com/office/drawing/2014/main" id="{F680D2B7-A0E7-4DFE-825B-377347A565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43250" y="4725988"/>
              <a:ext cx="360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Text Box 52">
              <a:extLst>
                <a:ext uri="{FF2B5EF4-FFF2-40B4-BE49-F238E27FC236}">
                  <a16:creationId xmlns:a16="http://schemas.microsoft.com/office/drawing/2014/main" id="{ADA37CBA-DED4-4254-AEDC-4FBDC9F458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3070225" y="4652963"/>
              <a:ext cx="458788" cy="649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Times New Roman" panose="02020603050405020304" pitchFamily="18" charset="0"/>
                </a:rPr>
                <a:t>IDE</a:t>
              </a:r>
            </a:p>
          </p:txBody>
        </p:sp>
        <p:sp>
          <p:nvSpPr>
            <p:cNvPr id="122" name="Line 53">
              <a:extLst>
                <a:ext uri="{FF2B5EF4-FFF2-40B4-BE49-F238E27FC236}">
                  <a16:creationId xmlns:a16="http://schemas.microsoft.com/office/drawing/2014/main" id="{28FE3FB0-F05A-469C-845E-C8F1F95C12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3250" y="4725988"/>
              <a:ext cx="0" cy="7175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" name="Text Box 54">
              <a:extLst>
                <a:ext uri="{FF2B5EF4-FFF2-40B4-BE49-F238E27FC236}">
                  <a16:creationId xmlns:a16="http://schemas.microsoft.com/office/drawing/2014/main" id="{5BA48EE4-C9B0-474A-A814-9D94BCC232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4775" y="4941888"/>
              <a:ext cx="719138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Times New Roman" panose="02020603050405020304" pitchFamily="18" charset="0"/>
                </a:rPr>
                <a:t>DLC</a:t>
              </a:r>
            </a:p>
          </p:txBody>
        </p:sp>
        <p:sp>
          <p:nvSpPr>
            <p:cNvPr id="124" name="Line 55">
              <a:extLst>
                <a:ext uri="{FF2B5EF4-FFF2-40B4-BE49-F238E27FC236}">
                  <a16:creationId xmlns:a16="http://schemas.microsoft.com/office/drawing/2014/main" id="{B0C3716E-DB1A-4DD7-BB3D-521CED456D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6938" y="5446713"/>
              <a:ext cx="11525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5" name="Line 56">
              <a:extLst>
                <a:ext uri="{FF2B5EF4-FFF2-40B4-BE49-F238E27FC236}">
                  <a16:creationId xmlns:a16="http://schemas.microsoft.com/office/drawing/2014/main" id="{E1FEE944-2E63-47E1-B9E4-647AFA4ACD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51500" y="4437063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" name="Line 57">
              <a:extLst>
                <a:ext uri="{FF2B5EF4-FFF2-40B4-BE49-F238E27FC236}">
                  <a16:creationId xmlns:a16="http://schemas.microsoft.com/office/drawing/2014/main" id="{D8A9ABD4-8A05-4F1C-977E-44A7EA6533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5138" y="4438650"/>
              <a:ext cx="43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" name="Line 58">
              <a:extLst>
                <a:ext uri="{FF2B5EF4-FFF2-40B4-BE49-F238E27FC236}">
                  <a16:creationId xmlns:a16="http://schemas.microsoft.com/office/drawing/2014/main" id="{34D8F47D-551E-42E7-8BA9-213ED408AA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46938" y="4222750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" name="Line 59">
              <a:extLst>
                <a:ext uri="{FF2B5EF4-FFF2-40B4-BE49-F238E27FC236}">
                  <a16:creationId xmlns:a16="http://schemas.microsoft.com/office/drawing/2014/main" id="{84D8B839-9D35-4F75-8686-626359109C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46938" y="4438650"/>
              <a:ext cx="43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" name="Rectangle 60">
              <a:extLst>
                <a:ext uri="{FF2B5EF4-FFF2-40B4-BE49-F238E27FC236}">
                  <a16:creationId xmlns:a16="http://schemas.microsoft.com/office/drawing/2014/main" id="{F13C6068-0137-4CDA-8AE4-9BB7D904F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3613" y="4725988"/>
              <a:ext cx="1800225" cy="71913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" name="Text Box 61">
              <a:extLst>
                <a:ext uri="{FF2B5EF4-FFF2-40B4-BE49-F238E27FC236}">
                  <a16:creationId xmlns:a16="http://schemas.microsoft.com/office/drawing/2014/main" id="{FB09980C-EE38-4741-8DB2-770E1A7FFE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9513" y="4941888"/>
              <a:ext cx="1439862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18</a:t>
              </a:r>
              <a:r>
                <a:rPr lang="zh-CN" altLang="en-US"/>
                <a:t>位标识符</a:t>
              </a:r>
            </a:p>
          </p:txBody>
        </p:sp>
        <p:sp>
          <p:nvSpPr>
            <p:cNvPr id="131" name="Line 62">
              <a:extLst>
                <a:ext uri="{FF2B5EF4-FFF2-40B4-BE49-F238E27FC236}">
                  <a16:creationId xmlns:a16="http://schemas.microsoft.com/office/drawing/2014/main" id="{A9543008-8FC7-4601-AE2C-A8FD92FE7E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82888" y="4725988"/>
              <a:ext cx="360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2" name="Rectangle 63">
              <a:extLst>
                <a:ext uri="{FF2B5EF4-FFF2-40B4-BE49-F238E27FC236}">
                  <a16:creationId xmlns:a16="http://schemas.microsoft.com/office/drawing/2014/main" id="{B51AAF2E-3FE9-4FEF-AE67-1C26EFF29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200" y="4725988"/>
              <a:ext cx="360363" cy="71755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" name="Text Box 64">
              <a:extLst>
                <a:ext uri="{FF2B5EF4-FFF2-40B4-BE49-F238E27FC236}">
                  <a16:creationId xmlns:a16="http://schemas.microsoft.com/office/drawing/2014/main" id="{238A4657-8046-4080-984F-3F3919C53C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5591175" y="4652963"/>
              <a:ext cx="458788" cy="649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>
                  <a:latin typeface="Times New Roman" panose="02020603050405020304" pitchFamily="18" charset="0"/>
                </a:rPr>
                <a:t> </a:t>
              </a:r>
              <a:r>
                <a:rPr lang="en-US" altLang="zh-CN">
                  <a:latin typeface="Times New Roman" panose="02020603050405020304" pitchFamily="18" charset="0"/>
                </a:rPr>
                <a:t>r1</a:t>
              </a:r>
            </a:p>
          </p:txBody>
        </p:sp>
        <p:sp>
          <p:nvSpPr>
            <p:cNvPr id="134" name="Rectangle 65">
              <a:extLst>
                <a:ext uri="{FF2B5EF4-FFF2-40B4-BE49-F238E27FC236}">
                  <a16:creationId xmlns:a16="http://schemas.microsoft.com/office/drawing/2014/main" id="{DC796AC1-9F98-46DD-8D11-71C61535F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4563" y="4725988"/>
              <a:ext cx="360362" cy="71755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" name="Text Box 66">
              <a:extLst>
                <a:ext uri="{FF2B5EF4-FFF2-40B4-BE49-F238E27FC236}">
                  <a16:creationId xmlns:a16="http://schemas.microsoft.com/office/drawing/2014/main" id="{A728F17A-F615-404D-9940-B7DD5C70B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5951538" y="4652963"/>
              <a:ext cx="458787" cy="649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>
                  <a:latin typeface="Times New Roman" panose="02020603050405020304" pitchFamily="18" charset="0"/>
                </a:rPr>
                <a:t> </a:t>
              </a:r>
              <a:r>
                <a:rPr lang="en-US" altLang="zh-CN">
                  <a:latin typeface="Times New Roman" panose="02020603050405020304" pitchFamily="18" charset="0"/>
                </a:rPr>
                <a:t>r0</a:t>
              </a:r>
            </a:p>
          </p:txBody>
        </p:sp>
        <p:sp>
          <p:nvSpPr>
            <p:cNvPr id="136" name="Text Box 67">
              <a:extLst>
                <a:ext uri="{FF2B5EF4-FFF2-40B4-BE49-F238E27FC236}">
                  <a16:creationId xmlns:a16="http://schemas.microsoft.com/office/drawing/2014/main" id="{85A88817-AC2E-4AB3-8673-42AF4E1AAE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2711450" y="4652963"/>
              <a:ext cx="458788" cy="649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Times New Roman" panose="02020603050405020304" pitchFamily="18" charset="0"/>
                </a:rPr>
                <a:t>SRR</a:t>
              </a: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A8ACCDAC-FA25-4A3D-85C6-910AEF5396A7}"/>
              </a:ext>
            </a:extLst>
          </p:cNvPr>
          <p:cNvSpPr/>
          <p:nvPr/>
        </p:nvSpPr>
        <p:spPr>
          <a:xfrm>
            <a:off x="8024856" y="1275408"/>
            <a:ext cx="4162252" cy="5080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帧起始（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SOF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仅由一显位构成。所有站都必须同步于首先发送的那个帧起始前沿</a:t>
            </a:r>
            <a:endParaRPr lang="en-US" altLang="zh-CN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90000"/>
              </a:lnSpc>
            </a:pPr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400" b="1" dirty="0">
                <a:ea typeface="黑体" panose="02010609060101010101" pitchFamily="49" charset="-122"/>
              </a:rPr>
              <a:t>仲裁场（标准格式）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由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11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位标识符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ID28~ ID18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、远程发送请求位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RTR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组成。</a:t>
            </a:r>
            <a:endParaRPr lang="en-US" altLang="zh-CN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90000"/>
              </a:lnSpc>
            </a:pPr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仲裁场（扩展格式）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由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29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位标识符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ID28~ ID0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SRR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位、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IDE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位、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RTR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位组成</a:t>
            </a:r>
            <a:endParaRPr lang="en-US" altLang="zh-CN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SRR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是隐性位，它用于替代标准格式的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RTR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位。</a:t>
            </a:r>
            <a:endParaRPr lang="en-US" altLang="zh-CN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IDE=1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（隐性）代表扩展格式。</a:t>
            </a:r>
          </a:p>
        </p:txBody>
      </p:sp>
    </p:spTree>
    <p:extLst>
      <p:ext uri="{BB962C8B-B14F-4D97-AF65-F5344CB8AC3E}">
        <p14:creationId xmlns:p14="http://schemas.microsoft.com/office/powerpoint/2010/main" val="3131116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92ACA9E-1F43-4889-A28E-49D8861C99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103B559-0572-46C8-859B-50E36BA8BDD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E6EDE006-1656-4B51-BB56-E0D13D925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</a:t>
            </a:r>
            <a:r>
              <a:rPr lang="zh-CN" altLang="en-US" dirty="0"/>
              <a:t>报文传送与数据帧格式</a:t>
            </a:r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79BD5B9B-10D7-4D9A-BC43-25FA84C57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控制场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由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6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个位组成</a:t>
            </a:r>
          </a:p>
          <a:p>
            <a:pPr lvl="1">
              <a:lnSpc>
                <a:spcPct val="80000"/>
              </a:lnSpc>
            </a:pPr>
            <a:r>
              <a:rPr lang="zh-CN" altLang="en-US" sz="2800" b="1" dirty="0">
                <a:latin typeface="黑体" panose="02010609060101010101" pitchFamily="49" charset="-122"/>
              </a:rPr>
              <a:t>数据长度码</a:t>
            </a: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DLC3~DLC0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指示数据场的字节数，</a:t>
            </a: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0~8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，其他数值不允许使用。</a:t>
            </a:r>
          </a:p>
          <a:p>
            <a:pPr lvl="1">
              <a:lnSpc>
                <a:spcPct val="80000"/>
              </a:lnSpc>
            </a:pPr>
            <a:r>
              <a:rPr lang="zh-CN" altLang="en-US" sz="2800" b="1" dirty="0">
                <a:latin typeface="黑体" panose="02010609060101010101" pitchFamily="49" charset="-122"/>
              </a:rPr>
              <a:t>保留位</a:t>
            </a: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r1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和</a:t>
            </a: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r0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必须为</a:t>
            </a: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0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IDE(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标准格式</a:t>
            </a: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)=0</a:t>
            </a:r>
          </a:p>
          <a:p>
            <a:pPr>
              <a:lnSpc>
                <a:spcPct val="80000"/>
              </a:lnSpc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数据场：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0~8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个字节，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8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位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/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字节，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MSB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先发</a:t>
            </a:r>
          </a:p>
          <a:p>
            <a:pPr>
              <a:lnSpc>
                <a:spcPct val="80000"/>
              </a:lnSpc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CRC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场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由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15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位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CRC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序列和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位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CRC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界定符组成。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CRC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界定符为一隐性位。</a:t>
            </a:r>
          </a:p>
          <a:p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89C7CBE-9A4D-4243-8E03-3116B16F614E}"/>
              </a:ext>
            </a:extLst>
          </p:cNvPr>
          <p:cNvGrpSpPr/>
          <p:nvPr/>
        </p:nvGrpSpPr>
        <p:grpSpPr>
          <a:xfrm>
            <a:off x="1309688" y="4079875"/>
            <a:ext cx="9396412" cy="2276475"/>
            <a:chOff x="395288" y="1196975"/>
            <a:chExt cx="8280400" cy="1447800"/>
          </a:xfrm>
        </p:grpSpPr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1EF642FC-C307-4EE1-B95C-C95B21F2AE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1050" y="2278063"/>
              <a:ext cx="9366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保留位</a:t>
              </a:r>
            </a:p>
          </p:txBody>
        </p:sp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83702DFF-2BF6-4722-AADD-E8C99BFD0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838" y="1341438"/>
              <a:ext cx="9366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控制场</a:t>
              </a:r>
            </a:p>
          </p:txBody>
        </p:sp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12E6FF61-7791-4E60-99A1-039976C596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1725" y="1196975"/>
              <a:ext cx="1223963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数据场或</a:t>
              </a:r>
              <a:r>
                <a:rPr lang="en-US" altLang="zh-CN"/>
                <a:t>CRC</a:t>
              </a:r>
              <a:r>
                <a:rPr lang="zh-CN" altLang="en-US"/>
                <a:t>场</a:t>
              </a:r>
            </a:p>
          </p:txBody>
        </p:sp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F90E2429-357E-46D4-9502-1A8A77AD66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8975" y="2276475"/>
              <a:ext cx="13684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数据长度码</a:t>
              </a:r>
            </a:p>
          </p:txBody>
        </p:sp>
        <p:sp>
          <p:nvSpPr>
            <p:cNvPr id="12" name="Text Box 8">
              <a:extLst>
                <a:ext uri="{FF2B5EF4-FFF2-40B4-BE49-F238E27FC236}">
                  <a16:creationId xmlns:a16="http://schemas.microsoft.com/office/drawing/2014/main" id="{69C76F95-850D-4781-90C9-73116F5A5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875" y="1339850"/>
              <a:ext cx="93503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仲裁场</a:t>
              </a:r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82541882-B5A8-4D69-865A-AC623B74A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813" y="1773238"/>
              <a:ext cx="936625" cy="431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6D69D464-4CE0-4882-A94E-C316CB53D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438" y="1773238"/>
              <a:ext cx="936625" cy="431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C711AD42-64A8-4965-8412-087DA6851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475" y="1771650"/>
              <a:ext cx="936625" cy="431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8DE03139-907A-4DF0-BF1D-C22D9BD282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5288" y="2203450"/>
              <a:ext cx="1152525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97631F38-326F-4A59-83EC-8F29B1C46A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6875" y="1771650"/>
              <a:ext cx="12954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142E73CB-EBCC-4243-92D3-3DE987D9F5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4388" y="1771650"/>
              <a:ext cx="1008062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15">
              <a:extLst>
                <a:ext uri="{FF2B5EF4-FFF2-40B4-BE49-F238E27FC236}">
                  <a16:creationId xmlns:a16="http://schemas.microsoft.com/office/drawing/2014/main" id="{298503F8-C001-4C0A-ADA6-69AD4FAFB4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47813" y="1268413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Line 16">
              <a:extLst>
                <a:ext uri="{FF2B5EF4-FFF2-40B4-BE49-F238E27FC236}">
                  <a16:creationId xmlns:a16="http://schemas.microsoft.com/office/drawing/2014/main" id="{F4E53F35-A164-4438-A335-C060942257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4388" y="1270000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Line 17">
              <a:extLst>
                <a:ext uri="{FF2B5EF4-FFF2-40B4-BE49-F238E27FC236}">
                  <a16:creationId xmlns:a16="http://schemas.microsoft.com/office/drawing/2014/main" id="{BC277B69-5011-4839-8019-5BB061EADB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6463" y="1485900"/>
              <a:ext cx="2447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F567FAF3-CB25-4805-B953-0C83B77BA6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47813" y="1484313"/>
              <a:ext cx="2160587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id="{AF8816E2-CB35-41DB-95B6-4DC51B8B2A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9475" y="2276475"/>
              <a:ext cx="0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id="{6DAB6B3F-D4CE-4D8E-8327-4C7A8F534C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7813" y="2276475"/>
              <a:ext cx="0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Line 21">
              <a:extLst>
                <a:ext uri="{FF2B5EF4-FFF2-40B4-BE49-F238E27FC236}">
                  <a16:creationId xmlns:a16="http://schemas.microsoft.com/office/drawing/2014/main" id="{E70D22CD-6890-4EF9-B758-36396E7E18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7450" y="1484313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Rectangle 22">
              <a:extLst>
                <a:ext uri="{FF2B5EF4-FFF2-40B4-BE49-F238E27FC236}">
                  <a16:creationId xmlns:a16="http://schemas.microsoft.com/office/drawing/2014/main" id="{AFCA496A-D4EC-4B53-A4A8-2AE42792E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6100" y="1771650"/>
              <a:ext cx="936625" cy="431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FC54C7F1-FEA9-4ED8-8F54-F02B6290C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1138" y="1771650"/>
              <a:ext cx="936625" cy="431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" name="Rectangle 24">
              <a:extLst>
                <a:ext uri="{FF2B5EF4-FFF2-40B4-BE49-F238E27FC236}">
                  <a16:creationId xmlns:a16="http://schemas.microsoft.com/office/drawing/2014/main" id="{0C1510C8-E8A8-4EAA-9C7B-8469D36E2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7763" y="1771650"/>
              <a:ext cx="936625" cy="431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" name="Line 25">
              <a:extLst>
                <a:ext uri="{FF2B5EF4-FFF2-40B4-BE49-F238E27FC236}">
                  <a16:creationId xmlns:a16="http://schemas.microsoft.com/office/drawing/2014/main" id="{6DF4A945-0D35-4CB7-8015-78CB328AC4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64388" y="1485900"/>
              <a:ext cx="360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Line 26">
              <a:extLst>
                <a:ext uri="{FF2B5EF4-FFF2-40B4-BE49-F238E27FC236}">
                  <a16:creationId xmlns:a16="http://schemas.microsoft.com/office/drawing/2014/main" id="{EFA2D5B1-1240-4E76-B5CB-372D791168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4388" y="2203450"/>
              <a:ext cx="1008062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Line 27">
              <a:extLst>
                <a:ext uri="{FF2B5EF4-FFF2-40B4-BE49-F238E27FC236}">
                  <a16:creationId xmlns:a16="http://schemas.microsoft.com/office/drawing/2014/main" id="{917103B1-8DC6-433F-9513-E4B4A9927B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4388" y="2278063"/>
              <a:ext cx="0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Text Box 28">
              <a:extLst>
                <a:ext uri="{FF2B5EF4-FFF2-40B4-BE49-F238E27FC236}">
                  <a16:creationId xmlns:a16="http://schemas.microsoft.com/office/drawing/2014/main" id="{9AAC3E07-1C51-4668-9223-BC3A5222CD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7813" y="1773238"/>
              <a:ext cx="9366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Times New Roman" panose="02020603050405020304" pitchFamily="18" charset="0"/>
                </a:rPr>
                <a:t>IDE/r1</a:t>
              </a:r>
            </a:p>
          </p:txBody>
        </p:sp>
        <p:sp>
          <p:nvSpPr>
            <p:cNvPr id="33" name="Text Box 29">
              <a:extLst>
                <a:ext uri="{FF2B5EF4-FFF2-40B4-BE49-F238E27FC236}">
                  <a16:creationId xmlns:a16="http://schemas.microsoft.com/office/drawing/2014/main" id="{9ECCE41F-6C36-4C88-9DE3-6B29FEA03C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7313" y="1773238"/>
              <a:ext cx="9366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Times New Roman" panose="02020603050405020304" pitchFamily="18" charset="0"/>
                </a:rPr>
                <a:t>r0</a:t>
              </a:r>
            </a:p>
          </p:txBody>
        </p:sp>
        <p:sp>
          <p:nvSpPr>
            <p:cNvPr id="34" name="Text Box 30">
              <a:extLst>
                <a:ext uri="{FF2B5EF4-FFF2-40B4-BE49-F238E27FC236}">
                  <a16:creationId xmlns:a16="http://schemas.microsoft.com/office/drawing/2014/main" id="{F56B2D05-2F92-4A46-AEA2-ACC5431D6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500" y="1773238"/>
              <a:ext cx="9366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Times New Roman" panose="02020603050405020304" pitchFamily="18" charset="0"/>
                </a:rPr>
                <a:t>DLC3</a:t>
              </a:r>
            </a:p>
          </p:txBody>
        </p:sp>
        <p:sp>
          <p:nvSpPr>
            <p:cNvPr id="35" name="Text Box 31">
              <a:extLst>
                <a:ext uri="{FF2B5EF4-FFF2-40B4-BE49-F238E27FC236}">
                  <a16:creationId xmlns:a16="http://schemas.microsoft.com/office/drawing/2014/main" id="{9D09575A-64B3-4767-941A-24A38D1381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7538" y="1773238"/>
              <a:ext cx="9366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Times New Roman" panose="02020603050405020304" pitchFamily="18" charset="0"/>
                </a:rPr>
                <a:t>DLC2</a:t>
              </a:r>
            </a:p>
          </p:txBody>
        </p:sp>
        <p:sp>
          <p:nvSpPr>
            <p:cNvPr id="36" name="Text Box 32">
              <a:extLst>
                <a:ext uri="{FF2B5EF4-FFF2-40B4-BE49-F238E27FC236}">
                  <a16:creationId xmlns:a16="http://schemas.microsoft.com/office/drawing/2014/main" id="{4C43559A-D4D2-489B-90BE-9F6C8E6D74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163" y="1773238"/>
              <a:ext cx="9366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Times New Roman" panose="02020603050405020304" pitchFamily="18" charset="0"/>
                </a:rPr>
                <a:t>DLC1</a:t>
              </a:r>
            </a:p>
          </p:txBody>
        </p:sp>
        <p:sp>
          <p:nvSpPr>
            <p:cNvPr id="37" name="Text Box 33">
              <a:extLst>
                <a:ext uri="{FF2B5EF4-FFF2-40B4-BE49-F238E27FC236}">
                  <a16:creationId xmlns:a16="http://schemas.microsoft.com/office/drawing/2014/main" id="{FF0B2DD8-8256-4CC8-973F-F6A9069AA3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0788" y="1773238"/>
              <a:ext cx="9366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>
                  <a:latin typeface="Times New Roman" panose="02020603050405020304" pitchFamily="18" charset="0"/>
                </a:rPr>
                <a:t>DLC0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6630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92ACA9E-1F43-4889-A28E-49D8861C99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103B559-0572-46C8-859B-50E36BA8BDD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E6EDE006-1656-4B51-BB56-E0D13D925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</a:t>
            </a:r>
            <a:r>
              <a:rPr lang="zh-CN" altLang="en-US" dirty="0"/>
              <a:t>报文传送与数据帧格式</a:t>
            </a:r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79BD5B9B-10D7-4D9A-BC43-25FA84C57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024" y="1235778"/>
            <a:ext cx="11858976" cy="4896046"/>
          </a:xfrm>
        </p:spPr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应答场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为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位，包括应答间隙和应答界定符，不进行位填充。</a:t>
            </a:r>
          </a:p>
          <a:p>
            <a:pPr lvl="1"/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在应答间隙时间，发送器发隐位；所有正确接收到有效报文的接收器发一个显位。</a:t>
            </a:r>
          </a:p>
          <a:p>
            <a:pPr lvl="1"/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应答界定符为隐位</a:t>
            </a: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(1)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</a:p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帧结束：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由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7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个隐位组成，不进行位填充。</a:t>
            </a:r>
          </a:p>
          <a:p>
            <a:endParaRPr lang="zh-CN" altLang="en-US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B8302BA5-8E2C-4C35-B6C6-7C885EBC8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2318" y="5570195"/>
            <a:ext cx="10628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C04D37E3-32E3-4551-AA63-87FCAEBBD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266" y="4160431"/>
            <a:ext cx="10628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/>
              <a:t>应答场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F38293F2-BB08-4447-A4EC-14BD97ADC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4946" y="4090487"/>
            <a:ext cx="19991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/>
              <a:t>帧结束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41D1E997-904F-445A-826F-22139EBBA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0168" y="5567698"/>
            <a:ext cx="1552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16D5F359-158B-4B54-BB78-4A9DFF72A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197" y="4094978"/>
            <a:ext cx="10610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CRC</a:t>
            </a:r>
            <a:r>
              <a:rPr lang="zh-CN" altLang="en-US" dirty="0"/>
              <a:t>场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C44447E9-BF0C-4971-A379-CA5A5F48C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255" y="4776424"/>
            <a:ext cx="1062861" cy="67894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A7B357E3-5271-42FB-B90E-655EB35BF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4117" y="4776424"/>
            <a:ext cx="1062861" cy="67894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2159DF20-206C-45A7-9430-45AE3356B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5176" y="4773927"/>
            <a:ext cx="1062861" cy="67894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Line 12">
            <a:extLst>
              <a:ext uri="{FF2B5EF4-FFF2-40B4-BE49-F238E27FC236}">
                <a16:creationId xmlns:a16="http://schemas.microsoft.com/office/drawing/2014/main" id="{58204E99-BEBE-4BA4-A5C3-B35D5A76180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93396" y="5452876"/>
            <a:ext cx="1307859" cy="249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63BED79C-D69F-4D1E-A878-C19A7C676E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95197" y="4773927"/>
            <a:ext cx="1469991" cy="249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Line 15">
            <a:extLst>
              <a:ext uri="{FF2B5EF4-FFF2-40B4-BE49-F238E27FC236}">
                <a16:creationId xmlns:a16="http://schemas.microsoft.com/office/drawing/2014/main" id="{C9910AF4-BDFF-4D58-A091-6F79E912C9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01255" y="3982653"/>
            <a:ext cx="0" cy="6789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16">
            <a:extLst>
              <a:ext uri="{FF2B5EF4-FFF2-40B4-BE49-F238E27FC236}">
                <a16:creationId xmlns:a16="http://schemas.microsoft.com/office/drawing/2014/main" id="{A64B7652-6D94-4CDF-ABF2-23E9E6E436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83592" y="4094978"/>
            <a:ext cx="0" cy="6789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Line 17">
            <a:extLst>
              <a:ext uri="{FF2B5EF4-FFF2-40B4-BE49-F238E27FC236}">
                <a16:creationId xmlns:a16="http://schemas.microsoft.com/office/drawing/2014/main" id="{FD2F7CA6-E322-4B60-9717-B25CF494C8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4318017"/>
            <a:ext cx="90219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Line 18">
            <a:extLst>
              <a:ext uri="{FF2B5EF4-FFF2-40B4-BE49-F238E27FC236}">
                <a16:creationId xmlns:a16="http://schemas.microsoft.com/office/drawing/2014/main" id="{F9662E41-31DD-4DF7-84D8-8E00A81AA81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01255" y="4322127"/>
            <a:ext cx="39909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F2064D38-D9F4-4B72-8239-7DE154066D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5176" y="5567698"/>
            <a:ext cx="0" cy="5641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AB1D6D9D-FB09-41DF-A2D5-3264C9B4A91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1255" y="5567698"/>
            <a:ext cx="0" cy="5641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Line 21">
            <a:extLst>
              <a:ext uri="{FF2B5EF4-FFF2-40B4-BE49-F238E27FC236}">
                <a16:creationId xmlns:a16="http://schemas.microsoft.com/office/drawing/2014/main" id="{06A30A91-C009-4986-AD34-1298DA6FD0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24" y="4322127"/>
            <a:ext cx="40893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9413A20E-9BC6-4D74-8ED8-8D50162D0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7666" y="4781415"/>
            <a:ext cx="1062861" cy="67894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2B4EA78E-74D9-4F91-B4D4-3DE41791D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9097" y="4773927"/>
            <a:ext cx="1062861" cy="67894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508B030-31D8-4BC7-B47F-8D07F9384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1958" y="4773927"/>
            <a:ext cx="529629" cy="67894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Line 27">
            <a:extLst>
              <a:ext uri="{FF2B5EF4-FFF2-40B4-BE49-F238E27FC236}">
                <a16:creationId xmlns:a16="http://schemas.microsoft.com/office/drawing/2014/main" id="{BC597FEA-1BA1-49C8-BE24-4389622EDF02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1587" y="5470301"/>
            <a:ext cx="0" cy="5641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Text Box 28">
            <a:extLst>
              <a:ext uri="{FF2B5EF4-FFF2-40B4-BE49-F238E27FC236}">
                <a16:creationId xmlns:a16="http://schemas.microsoft.com/office/drawing/2014/main" id="{C7ED5F37-9B58-4645-9057-68CB62A66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255" y="4776424"/>
            <a:ext cx="10628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3" name="Text Box 29">
            <a:extLst>
              <a:ext uri="{FF2B5EF4-FFF2-40B4-BE49-F238E27FC236}">
                <a16:creationId xmlns:a16="http://schemas.microsoft.com/office/drawing/2014/main" id="{65AFAFE7-D501-474E-8E40-16A6BEDEC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248" y="4776424"/>
            <a:ext cx="10628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8" name="Line 16">
            <a:extLst>
              <a:ext uri="{FF2B5EF4-FFF2-40B4-BE49-F238E27FC236}">
                <a16:creationId xmlns:a16="http://schemas.microsoft.com/office/drawing/2014/main" id="{AF961008-7559-4E6F-B55E-7B54669635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28006" y="4064714"/>
            <a:ext cx="0" cy="6789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Line 17">
            <a:extLst>
              <a:ext uri="{FF2B5EF4-FFF2-40B4-BE49-F238E27FC236}">
                <a16:creationId xmlns:a16="http://schemas.microsoft.com/office/drawing/2014/main" id="{1C9E6F63-8BA3-4F3B-9F6F-442A8A61BC9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965" y="4275153"/>
            <a:ext cx="14960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Line 18">
            <a:extLst>
              <a:ext uri="{FF2B5EF4-FFF2-40B4-BE49-F238E27FC236}">
                <a16:creationId xmlns:a16="http://schemas.microsoft.com/office/drawing/2014/main" id="{C1C58C7A-E9B1-4880-99AE-CE3ED86CDE1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83590" y="4324623"/>
            <a:ext cx="1185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" name="Rectangle 24">
            <a:extLst>
              <a:ext uri="{FF2B5EF4-FFF2-40B4-BE49-F238E27FC236}">
                <a16:creationId xmlns:a16="http://schemas.microsoft.com/office/drawing/2014/main" id="{25B11240-6997-451D-ACDE-8119C9602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804" y="4771430"/>
            <a:ext cx="1062861" cy="67894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054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ACF8247-A7E9-468E-B680-1A8C713941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9ADD493-54A4-4C12-84A3-0A55FBD0C46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C858E825-B833-4A70-B767-83DCD695E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数据帧格式详图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E248D09-1565-487C-980D-C0C81103A9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9" t="23739" r="18460" b="16999"/>
          <a:stretch/>
        </p:blipFill>
        <p:spPr bwMode="auto">
          <a:xfrm>
            <a:off x="1090752" y="890953"/>
            <a:ext cx="10010496" cy="533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CDFF33B-C5C3-4ACD-B11E-25971A9131E7}"/>
              </a:ext>
            </a:extLst>
          </p:cNvPr>
          <p:cNvSpPr/>
          <p:nvPr/>
        </p:nvSpPr>
        <p:spPr>
          <a:xfrm>
            <a:off x="6563050" y="3460133"/>
            <a:ext cx="54425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</a:rPr>
              <a:t>最多有</a:t>
            </a:r>
            <a:r>
              <a:rPr lang="en-US" altLang="zh-CN" sz="2000" b="1" dirty="0">
                <a:solidFill>
                  <a:srgbClr val="FF0000"/>
                </a:solidFill>
              </a:rPr>
              <a:t>8</a:t>
            </a:r>
            <a:r>
              <a:rPr lang="zh-CN" altLang="en-US" sz="2000" b="1" dirty="0">
                <a:solidFill>
                  <a:srgbClr val="FF0000"/>
                </a:solidFill>
              </a:rPr>
              <a:t>个字符，每个字符 是</a:t>
            </a:r>
            <a:r>
              <a:rPr lang="en-US" altLang="zh-CN" sz="2000" b="1" dirty="0">
                <a:solidFill>
                  <a:srgbClr val="FF0000"/>
                </a:solidFill>
              </a:rPr>
              <a:t>8</a:t>
            </a:r>
            <a:r>
              <a:rPr lang="zh-CN" altLang="en-US" sz="2000" b="1" dirty="0">
                <a:solidFill>
                  <a:srgbClr val="FF0000"/>
                </a:solidFill>
              </a:rPr>
              <a:t>位，则共有</a:t>
            </a:r>
            <a:r>
              <a:rPr lang="en-US" altLang="zh-CN" sz="2000" b="1" dirty="0">
                <a:solidFill>
                  <a:srgbClr val="FF0000"/>
                </a:solidFill>
              </a:rPr>
              <a:t>64</a:t>
            </a:r>
            <a:r>
              <a:rPr lang="zh-CN" altLang="en-US" sz="2000" b="1" dirty="0">
                <a:solidFill>
                  <a:srgbClr val="FF0000"/>
                </a:solidFill>
              </a:rPr>
              <a:t>位</a:t>
            </a:r>
          </a:p>
        </p:txBody>
      </p:sp>
      <p:sp>
        <p:nvSpPr>
          <p:cNvPr id="9" name="箭头: 上 8">
            <a:extLst>
              <a:ext uri="{FF2B5EF4-FFF2-40B4-BE49-F238E27FC236}">
                <a16:creationId xmlns:a16="http://schemas.microsoft.com/office/drawing/2014/main" id="{3858C8C2-5213-43D4-A04D-4B03259DE77D}"/>
              </a:ext>
            </a:extLst>
          </p:cNvPr>
          <p:cNvSpPr/>
          <p:nvPr/>
        </p:nvSpPr>
        <p:spPr bwMode="auto">
          <a:xfrm>
            <a:off x="6807200" y="3028890"/>
            <a:ext cx="275771" cy="400110"/>
          </a:xfrm>
          <a:prstGeom prst="upArrow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458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92ACA9E-1F43-4889-A28E-49D8861C99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103B559-0572-46C8-859B-50E36BA8BDD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E6EDE006-1656-4B51-BB56-E0D13D925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</a:t>
            </a:r>
            <a:r>
              <a:rPr lang="zh-CN" altLang="en-US" dirty="0"/>
              <a:t>报文传送与远程帧格式</a:t>
            </a:r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79BD5B9B-10D7-4D9A-BC43-25FA84C57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CN" altLang="en-US" dirty="0"/>
              <a:t>需要数据的节点可以发送远程帧请求另一节点发送相应数据帧</a:t>
            </a:r>
          </a:p>
          <a:p>
            <a:pPr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CN" altLang="en-US" dirty="0"/>
              <a:t>远程帧的</a:t>
            </a:r>
            <a:r>
              <a:rPr lang="en-US" altLang="zh-CN" dirty="0"/>
              <a:t>RTR</a:t>
            </a:r>
            <a:r>
              <a:rPr lang="zh-CN" altLang="en-US" dirty="0"/>
              <a:t>位是隐性的，它</a:t>
            </a:r>
            <a:r>
              <a:rPr lang="zh-CN" altLang="en-US" dirty="0">
                <a:solidFill>
                  <a:srgbClr val="FF0000"/>
                </a:solidFill>
              </a:rPr>
              <a:t>没有数据场</a:t>
            </a:r>
            <a:r>
              <a:rPr lang="zh-CN" altLang="en-US" dirty="0"/>
              <a:t>，所以数据长度码没有意义。</a:t>
            </a:r>
          </a:p>
          <a:p>
            <a:endParaRPr lang="zh-CN" altLang="en-US" dirty="0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6011D099-C3EC-488B-91B7-30998F2AC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1" b="14810"/>
          <a:stretch>
            <a:fillRect/>
          </a:stretch>
        </p:blipFill>
        <p:spPr bwMode="auto">
          <a:xfrm>
            <a:off x="1704975" y="2898775"/>
            <a:ext cx="8490896" cy="270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D5389DC-96F0-4092-B7D4-985A445530CF}"/>
              </a:ext>
            </a:extLst>
          </p:cNvPr>
          <p:cNvSpPr/>
          <p:nvPr/>
        </p:nvSpPr>
        <p:spPr>
          <a:xfrm>
            <a:off x="5258388" y="5783741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少了数据场</a:t>
            </a:r>
          </a:p>
        </p:txBody>
      </p:sp>
      <p:sp>
        <p:nvSpPr>
          <p:cNvPr id="12" name="箭头: 上 11">
            <a:extLst>
              <a:ext uri="{FF2B5EF4-FFF2-40B4-BE49-F238E27FC236}">
                <a16:creationId xmlns:a16="http://schemas.microsoft.com/office/drawing/2014/main" id="{268E71C0-B701-4FDE-8C43-D7996E85EFF8}"/>
              </a:ext>
            </a:extLst>
          </p:cNvPr>
          <p:cNvSpPr/>
          <p:nvPr/>
        </p:nvSpPr>
        <p:spPr bwMode="auto">
          <a:xfrm>
            <a:off x="5551714" y="4872862"/>
            <a:ext cx="508000" cy="796377"/>
          </a:xfrm>
          <a:prstGeom prst="upArrow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76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92ACA9E-1F43-4889-A28E-49D8861C99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103B559-0572-46C8-859B-50E36BA8BDD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E6EDE006-1656-4B51-BB56-E0D13D925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远程帧格式详图</a:t>
            </a:r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79BD5B9B-10D7-4D9A-BC43-25FA84C57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143C705-B9A0-4FAE-9863-AAF520EB9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9" t="21463" r="17899" b="14561"/>
          <a:stretch>
            <a:fillRect/>
          </a:stretch>
        </p:blipFill>
        <p:spPr bwMode="auto">
          <a:xfrm>
            <a:off x="225033" y="1065213"/>
            <a:ext cx="11966967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985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92ACA9E-1F43-4889-A28E-49D8861C99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103B559-0572-46C8-859B-50E36BA8BDD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E6EDE006-1656-4B51-BB56-E0D13D925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</a:t>
            </a:r>
            <a:r>
              <a:rPr lang="zh-CN" altLang="en-US" dirty="0"/>
              <a:t>报文传送与错误帧格式</a:t>
            </a:r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79BD5B9B-10D7-4D9A-BC43-25FA84C57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024" y="2120096"/>
            <a:ext cx="11858976" cy="4169579"/>
          </a:xfrm>
        </p:spPr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</a:rPr>
              <a:t>错误帧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错误帧由两个不同的场组成，第一个场是不同站提供的错误标志的叠加，第二个场是错误界定符。</a:t>
            </a:r>
          </a:p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错误标志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分两种，主动错误标志（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6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个显性位）和被动错误标志（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6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个隐性位）</a:t>
            </a:r>
            <a:endParaRPr lang="en-US" altLang="zh-CN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检测到错误条件的</a:t>
            </a:r>
            <a:r>
              <a:rPr lang="zh-CN" altLang="en-US" dirty="0">
                <a:latin typeface="宋体" panose="02010600030101010101" pitchFamily="2" charset="-122"/>
                <a:ea typeface="华文新魏" panose="02010800040101010101" pitchFamily="2" charset="-122"/>
              </a:rPr>
              <a:t>“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错误主动</a:t>
            </a:r>
            <a:r>
              <a:rPr lang="zh-CN" altLang="en-US" dirty="0">
                <a:latin typeface="宋体" panose="02010600030101010101" pitchFamily="2" charset="-122"/>
                <a:ea typeface="华文新魏" panose="02010800040101010101" pitchFamily="2" charset="-122"/>
              </a:rPr>
              <a:t>”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站发送主动错误标志，这样一来所有其他站都会检测到错误条件并开始发送错误标志。叠加在一起最多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12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个显性位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</a:p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错误界定符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包括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8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个隐性位。一个站发送错误标志以后，就发送一个隐性位，并一直监视总线，直到发现一个隐性位，就发送其余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7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个隐性位。</a:t>
            </a:r>
          </a:p>
          <a:p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zh-CN" altLang="en-US" dirty="0"/>
          </a:p>
        </p:txBody>
      </p:sp>
      <p:grpSp>
        <p:nvGrpSpPr>
          <p:cNvPr id="6" name="Group 32">
            <a:extLst>
              <a:ext uri="{FF2B5EF4-FFF2-40B4-BE49-F238E27FC236}">
                <a16:creationId xmlns:a16="http://schemas.microsoft.com/office/drawing/2014/main" id="{E2134D43-06ED-4660-9C11-23569DFA3705}"/>
              </a:ext>
            </a:extLst>
          </p:cNvPr>
          <p:cNvGrpSpPr>
            <a:grpSpLocks/>
          </p:cNvGrpSpPr>
          <p:nvPr/>
        </p:nvGrpSpPr>
        <p:grpSpPr bwMode="auto">
          <a:xfrm>
            <a:off x="4875148" y="824109"/>
            <a:ext cx="6408737" cy="1793875"/>
            <a:chOff x="347" y="708"/>
            <a:chExt cx="4037" cy="1130"/>
          </a:xfrm>
        </p:grpSpPr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149E6324-3E19-4185-8CAE-B7319E7C90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5" y="1525"/>
              <a:ext cx="11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错误标志的重叠</a:t>
              </a:r>
            </a:p>
          </p:txBody>
        </p:sp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19803577-7F33-4DD4-8E8B-DC811AEACC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0" y="1434"/>
              <a:ext cx="59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错误界定符</a:t>
              </a:r>
            </a:p>
          </p:txBody>
        </p:sp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B055333E-8617-47B0-8387-D0396EDD72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18" y="1479"/>
              <a:ext cx="149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B596A2BF-0655-4396-9EF5-91DF3F41E4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8" y="1072"/>
              <a:ext cx="0" cy="4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922A02AB-7843-4B95-802F-11F174F531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" y="1072"/>
              <a:ext cx="7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FAF8FBF2-2655-43BA-995F-96E5567515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4" y="1071"/>
              <a:ext cx="6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5A7B9089-8872-4FF7-9021-8F77F9E2A2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95" y="1072"/>
              <a:ext cx="0" cy="4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11">
              <a:extLst>
                <a:ext uri="{FF2B5EF4-FFF2-40B4-BE49-F238E27FC236}">
                  <a16:creationId xmlns:a16="http://schemas.microsoft.com/office/drawing/2014/main" id="{C2560816-72B6-4E1B-8DCF-1EEDBABC47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95" y="1071"/>
              <a:ext cx="998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75C52103-FAEA-4158-A965-EE31F2FB32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8" y="75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E1BF6569-C878-49D0-952F-76360CBD45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5" y="1525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ADB2BA80-5A22-4B20-B502-4BD9FEC33D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95" y="75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Text Box 15">
              <a:extLst>
                <a:ext uri="{FF2B5EF4-FFF2-40B4-BE49-F238E27FC236}">
                  <a16:creationId xmlns:a16="http://schemas.microsoft.com/office/drawing/2014/main" id="{4CD46C0D-DA08-4E5F-9DEE-1E1135DE6F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8" y="708"/>
              <a:ext cx="72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帧间空间或过载帧</a:t>
              </a:r>
            </a:p>
          </p:txBody>
        </p:sp>
        <p:sp>
          <p:nvSpPr>
            <p:cNvPr id="20" name="Text Box 16">
              <a:extLst>
                <a:ext uri="{FF2B5EF4-FFF2-40B4-BE49-F238E27FC236}">
                  <a16:creationId xmlns:a16="http://schemas.microsoft.com/office/drawing/2014/main" id="{7DA1E298-5100-4259-9714-874742D442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" y="799"/>
              <a:ext cx="6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错误帧</a:t>
              </a:r>
            </a:p>
          </p:txBody>
        </p:sp>
        <p:sp>
          <p:nvSpPr>
            <p:cNvPr id="21" name="Line 17">
              <a:extLst>
                <a:ext uri="{FF2B5EF4-FFF2-40B4-BE49-F238E27FC236}">
                  <a16:creationId xmlns:a16="http://schemas.microsoft.com/office/drawing/2014/main" id="{C64F3241-AEAE-4962-900C-0984FCF39E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" y="890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08355115-F278-427F-A366-BD588DF6FF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8" y="890"/>
              <a:ext cx="7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id="{BB28FCE3-9DB6-4CB2-BAD8-DEEA8CB0F9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4" y="1525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id="{57205BD3-B594-424F-A855-5B37805FE1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8" y="1525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Line 21">
              <a:extLst>
                <a:ext uri="{FF2B5EF4-FFF2-40B4-BE49-F238E27FC236}">
                  <a16:creationId xmlns:a16="http://schemas.microsoft.com/office/drawing/2014/main" id="{427EAFB4-5D31-4A08-8A45-B8F5F833AB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14" y="1071"/>
              <a:ext cx="0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A71D1CA8-731B-45AE-946A-6F5C9136C0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5" y="1479"/>
              <a:ext cx="9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593F6A61-F614-4BB4-A42C-F2B65EB55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" y="799"/>
              <a:ext cx="6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数据帧</a:t>
              </a:r>
            </a:p>
          </p:txBody>
        </p:sp>
        <p:sp>
          <p:nvSpPr>
            <p:cNvPr id="28" name="Line 24">
              <a:extLst>
                <a:ext uri="{FF2B5EF4-FFF2-40B4-BE49-F238E27FC236}">
                  <a16:creationId xmlns:a16="http://schemas.microsoft.com/office/drawing/2014/main" id="{E87F3EFF-DCC6-465E-B635-10DD422F12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4" y="890"/>
              <a:ext cx="7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Line 25">
              <a:extLst>
                <a:ext uri="{FF2B5EF4-FFF2-40B4-BE49-F238E27FC236}">
                  <a16:creationId xmlns:a16="http://schemas.microsoft.com/office/drawing/2014/main" id="{78688972-0493-40BB-978D-FAC39521E8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95" y="890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Line 26">
              <a:extLst>
                <a:ext uri="{FF2B5EF4-FFF2-40B4-BE49-F238E27FC236}">
                  <a16:creationId xmlns:a16="http://schemas.microsoft.com/office/drawing/2014/main" id="{A0EF70B2-FE85-4D58-8F91-13D8DCDF4C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3" y="1661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Line 27">
              <a:extLst>
                <a:ext uri="{FF2B5EF4-FFF2-40B4-BE49-F238E27FC236}">
                  <a16:creationId xmlns:a16="http://schemas.microsoft.com/office/drawing/2014/main" id="{B392ED00-40E0-4BF1-A5D1-1FF2404AEE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8" y="1661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Line 28">
              <a:extLst>
                <a:ext uri="{FF2B5EF4-FFF2-40B4-BE49-F238E27FC236}">
                  <a16:creationId xmlns:a16="http://schemas.microsoft.com/office/drawing/2014/main" id="{874EA4EF-6EA1-4809-B8CD-2BE93A0A3E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1116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Text Box 29">
              <a:extLst>
                <a:ext uri="{FF2B5EF4-FFF2-40B4-BE49-F238E27FC236}">
                  <a16:creationId xmlns:a16="http://schemas.microsoft.com/office/drawing/2014/main" id="{0380009C-E425-4881-84CA-65C8B10562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9" y="1116"/>
              <a:ext cx="7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/>
                <a:t>错误标志</a:t>
              </a:r>
            </a:p>
          </p:txBody>
        </p:sp>
        <p:sp>
          <p:nvSpPr>
            <p:cNvPr id="34" name="Line 30">
              <a:extLst>
                <a:ext uri="{FF2B5EF4-FFF2-40B4-BE49-F238E27FC236}">
                  <a16:creationId xmlns:a16="http://schemas.microsoft.com/office/drawing/2014/main" id="{D7F457EA-BC6B-41D8-8E52-B9BEB33CC8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8" y="1252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Line 31">
              <a:extLst>
                <a:ext uri="{FF2B5EF4-FFF2-40B4-BE49-F238E27FC236}">
                  <a16:creationId xmlns:a16="http://schemas.microsoft.com/office/drawing/2014/main" id="{6917A18F-1F38-400D-8E94-7339FE3664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4" y="1252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0226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7923357-2642-4ECB-9928-335775AC65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BB85944-499F-4A22-AD74-6FB85BE1B4E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E2BBDD5A-21B7-4218-B7ED-3A494517C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错误帧格式详解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F2ECE9E-7B0D-4EC5-B06F-C9B6EF4548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0" t="25724" r="23438" b="27942"/>
          <a:stretch/>
        </p:blipFill>
        <p:spPr bwMode="auto">
          <a:xfrm>
            <a:off x="838199" y="1175657"/>
            <a:ext cx="10283267" cy="474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73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>
            <a:extLst>
              <a:ext uri="{FF2B5EF4-FFF2-40B4-BE49-F238E27FC236}">
                <a16:creationId xmlns:a16="http://schemas.microsoft.com/office/drawing/2014/main" id="{DDE9A1CB-A97A-42BA-AD52-44453BFDCB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390" y="949777"/>
            <a:ext cx="9420293" cy="4234411"/>
          </a:xfrm>
        </p:spPr>
      </p:pic>
      <p:sp>
        <p:nvSpPr>
          <p:cNvPr id="6" name="标题 5">
            <a:extLst>
              <a:ext uri="{FF2B5EF4-FFF2-40B4-BE49-F238E27FC236}">
                <a16:creationId xmlns:a16="http://schemas.microsoft.com/office/drawing/2014/main" id="{9A0E9220-D202-418A-A2A9-33649ED32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697" y="117671"/>
            <a:ext cx="8810194" cy="639762"/>
          </a:xfrm>
        </p:spPr>
        <p:txBody>
          <a:bodyPr/>
          <a:lstStyle/>
          <a:p>
            <a:r>
              <a:rPr lang="zh-CN" altLang="en-US" dirty="0"/>
              <a:t>第五讲  </a:t>
            </a:r>
            <a:r>
              <a:rPr lang="en-US" altLang="zh-CN" dirty="0"/>
              <a:t>CAN</a:t>
            </a:r>
            <a:endParaRPr lang="zh-CN" altLang="en-US" dirty="0"/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EC639FFE-85B4-4ACF-A396-1F9499814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531" y="5184188"/>
            <a:ext cx="35791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kumimoji="0" lang="zh-CN" altLang="en-US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技术特点</a:t>
            </a:r>
            <a:endParaRPr lang="zh-CN" altLang="en-US" dirty="0"/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DBE18683-C457-4672-87EC-AAD4914B7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2392" y="5632164"/>
            <a:ext cx="33083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kumimoji="0" lang="zh-CN" altLang="en-US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实例演示</a:t>
            </a:r>
            <a:endParaRPr lang="zh-CN" altLang="en-US" dirty="0"/>
          </a:p>
        </p:txBody>
      </p:sp>
      <p:sp>
        <p:nvSpPr>
          <p:cNvPr id="8" name="文本框 8">
            <a:extLst>
              <a:ext uri="{FF2B5EF4-FFF2-40B4-BE49-F238E27FC236}">
                <a16:creationId xmlns:a16="http://schemas.microsoft.com/office/drawing/2014/main" id="{DC2D20B1-8DA5-4F68-8FC0-DBF19A8D6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869" y="5754426"/>
            <a:ext cx="35791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kumimoji="0" lang="zh-CN" altLang="en-US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基本概念</a:t>
            </a:r>
            <a:endParaRPr lang="zh-CN" altLang="en-US" dirty="0"/>
          </a:p>
        </p:txBody>
      </p:sp>
      <p:sp>
        <p:nvSpPr>
          <p:cNvPr id="17" name="文本框 8">
            <a:extLst>
              <a:ext uri="{FF2B5EF4-FFF2-40B4-BE49-F238E27FC236}">
                <a16:creationId xmlns:a16="http://schemas.microsoft.com/office/drawing/2014/main" id="{89E05788-BF37-4371-B6C2-B62457E92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1730" y="5111107"/>
            <a:ext cx="3984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kumimoji="0" lang="zh-CN" altLang="en-US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报文传送与帧格式</a:t>
            </a:r>
            <a:endParaRPr kumimoji="0"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2570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FFA18CD-2205-4A4B-B522-F7CB31805F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68DB075-B9EC-40B7-9893-A5894CD420C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1723D840-5F3F-4220-B748-786F5E757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</a:t>
            </a:r>
            <a:r>
              <a:rPr lang="zh-CN" altLang="en-US" dirty="0"/>
              <a:t>报文传送与过载帧格式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31B66102-8A1E-4BAC-BF55-68507A9C4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过载帧（超载帧）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过载帧包括两个场：过载标志（6个显位及其叠加）和过载界定符（8个隐位）</a:t>
            </a:r>
          </a:p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过载标志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的形式与主动错误标志一样</a:t>
            </a:r>
          </a:p>
          <a:p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一个站发出过载标志，其他站都将检测到过载条件并发出过载标志。</a:t>
            </a:r>
          </a:p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过载界定符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的形式与错误界定符一样。过载标志发送后，站就监视总线直到发现从显位到隐位的跳变，然后发送其余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7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个隐性位。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5FBFC95-4EA1-4D94-B289-D2177A9A96CF}"/>
              </a:ext>
            </a:extLst>
          </p:cNvPr>
          <p:cNvGrpSpPr/>
          <p:nvPr/>
        </p:nvGrpSpPr>
        <p:grpSpPr>
          <a:xfrm>
            <a:off x="4093641" y="1066410"/>
            <a:ext cx="6769100" cy="1793875"/>
            <a:chOff x="828675" y="1052513"/>
            <a:chExt cx="6769100" cy="1793875"/>
          </a:xfrm>
        </p:grpSpPr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BBB482A5-C10E-4054-936E-7D3D5D9E28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3363" y="2349500"/>
              <a:ext cx="187166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过载标志的重叠</a:t>
              </a:r>
            </a:p>
          </p:txBody>
        </p:sp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30C87689-C2DF-4C64-AB4B-92584F2169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9338" y="2205038"/>
              <a:ext cx="936625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过载界定符</a:t>
              </a:r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65FA0CD9-F572-4C97-A7CB-8A953B79EE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13000" y="2276475"/>
              <a:ext cx="23764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38C0CCF9-AA9A-4B26-8DF4-564BCB395D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3000" y="1630363"/>
              <a:ext cx="0" cy="646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2F4A2371-60CC-4F28-9723-FB3671D10A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62063" y="1630363"/>
              <a:ext cx="11509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C671BA96-72B1-4B84-999C-5D66C06C38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7900" y="1628775"/>
              <a:ext cx="1081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5C636D7E-C777-4E8E-8A52-520CCBE3B2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68988" y="1630363"/>
              <a:ext cx="0" cy="646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79A4649A-2CA8-4C43-A72E-4A42B8F650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68988" y="1628775"/>
              <a:ext cx="1584325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66033CFA-5365-44F2-AC91-7DDFF98B42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3000" y="11255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171FEDEB-2911-482F-A936-20BA070000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68988" y="2349500"/>
              <a:ext cx="0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27C2CA00-3E71-4C4F-9BE1-95F198582B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68988" y="11255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CDD9EB76-5F40-4277-99B4-C7F1A3A5AD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5250" y="1052513"/>
              <a:ext cx="1152525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/>
                <a:t>帧间空间或过载帧</a:t>
              </a:r>
            </a:p>
          </p:txBody>
        </p:sp>
        <p:sp>
          <p:nvSpPr>
            <p:cNvPr id="19" name="Text Box 16">
              <a:extLst>
                <a:ext uri="{FF2B5EF4-FFF2-40B4-BE49-F238E27FC236}">
                  <a16:creationId xmlns:a16="http://schemas.microsoft.com/office/drawing/2014/main" id="{98033007-300A-4648-B5E9-A88277488C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8400" y="1196975"/>
              <a:ext cx="10795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过载帧</a:t>
              </a:r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196FDE0C-2D6B-4D18-AF26-2B0316F097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2638" y="1339850"/>
              <a:ext cx="360362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1B1A1820-9289-4B46-B422-C2303C4AF7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13000" y="1341438"/>
              <a:ext cx="12239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2C972AED-0BC2-419A-B9CA-A37A46AB70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7900" y="2349500"/>
              <a:ext cx="0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EB592266-F356-42BC-B78F-6E7C940E1A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3000" y="2349500"/>
              <a:ext cx="0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6A4F715B-3D23-4F26-8BAD-1C818D79CA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7900" y="1628775"/>
              <a:ext cx="0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Line 22">
              <a:extLst>
                <a:ext uri="{FF2B5EF4-FFF2-40B4-BE49-F238E27FC236}">
                  <a16:creationId xmlns:a16="http://schemas.microsoft.com/office/drawing/2014/main" id="{212972C7-8CFC-43EE-B745-1C7469A58F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68988" y="2276475"/>
              <a:ext cx="15843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Text Box 23">
              <a:extLst>
                <a:ext uri="{FF2B5EF4-FFF2-40B4-BE49-F238E27FC236}">
                  <a16:creationId xmlns:a16="http://schemas.microsoft.com/office/drawing/2014/main" id="{A92A2C15-4959-431A-9F98-20F9F6A76A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675" y="1052513"/>
              <a:ext cx="1439863" cy="915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/>
                <a:t>帧结束或错误界定符或过载界定符</a:t>
              </a:r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34B850A6-657E-4E3B-9E62-AF4C2D9C53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025" y="1341438"/>
              <a:ext cx="12239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Line 25">
              <a:extLst>
                <a:ext uri="{FF2B5EF4-FFF2-40B4-BE49-F238E27FC236}">
                  <a16:creationId xmlns:a16="http://schemas.microsoft.com/office/drawing/2014/main" id="{5CC15F1A-C6D5-49DC-BF4E-F1E97C18DA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68988" y="1341438"/>
              <a:ext cx="504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Line 26">
              <a:extLst>
                <a:ext uri="{FF2B5EF4-FFF2-40B4-BE49-F238E27FC236}">
                  <a16:creationId xmlns:a16="http://schemas.microsoft.com/office/drawing/2014/main" id="{2DFD3CD4-F1FC-4673-A59A-9E810CC97D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0563" y="2565400"/>
              <a:ext cx="288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Line 27">
              <a:extLst>
                <a:ext uri="{FF2B5EF4-FFF2-40B4-BE49-F238E27FC236}">
                  <a16:creationId xmlns:a16="http://schemas.microsoft.com/office/drawing/2014/main" id="{1C96DDF3-4FF9-4B3E-922E-CDA83EB297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13000" y="2565400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Line 28">
              <a:extLst>
                <a:ext uri="{FF2B5EF4-FFF2-40B4-BE49-F238E27FC236}">
                  <a16:creationId xmlns:a16="http://schemas.microsoft.com/office/drawing/2014/main" id="{6CFBB721-B59E-40C5-BD12-36D5D63173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1700213"/>
              <a:ext cx="0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Text Box 29">
              <a:extLst>
                <a:ext uri="{FF2B5EF4-FFF2-40B4-BE49-F238E27FC236}">
                  <a16:creationId xmlns:a16="http://schemas.microsoft.com/office/drawing/2014/main" id="{0656F147-F1F4-412C-8BAE-56D7068D3D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0338" y="1700213"/>
              <a:ext cx="11525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过载标志</a:t>
              </a:r>
            </a:p>
          </p:txBody>
        </p:sp>
        <p:sp>
          <p:nvSpPr>
            <p:cNvPr id="33" name="Line 30">
              <a:extLst>
                <a:ext uri="{FF2B5EF4-FFF2-40B4-BE49-F238E27FC236}">
                  <a16:creationId xmlns:a16="http://schemas.microsoft.com/office/drawing/2014/main" id="{D33422B8-57B7-414A-ACB7-3D3978D49C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13000" y="1916113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Line 31">
              <a:extLst>
                <a:ext uri="{FF2B5EF4-FFF2-40B4-BE49-F238E27FC236}">
                  <a16:creationId xmlns:a16="http://schemas.microsoft.com/office/drawing/2014/main" id="{2313E6CC-7C6C-442E-A36A-F1DBD98CB0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400" y="1916113"/>
              <a:ext cx="288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6404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9691C4A-1676-46EE-BDF0-FF0480E4C9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A38F469-5AFF-4AC6-B214-87CAB7CB7E4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2020/4/6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7381461D-3802-4BA5-B1E2-D63F68CCE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过载帧格式详解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FDBFD4E-25D6-4E54-923B-A619821279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4" t="41565" r="23073" b="14135"/>
          <a:stretch/>
        </p:blipFill>
        <p:spPr bwMode="auto">
          <a:xfrm>
            <a:off x="1261204" y="1466849"/>
            <a:ext cx="10089090" cy="449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142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>
            <a:extLst>
              <a:ext uri="{FF2B5EF4-FFF2-40B4-BE49-F238E27FC236}">
                <a16:creationId xmlns:a16="http://schemas.microsoft.com/office/drawing/2014/main" id="{5814523D-78BE-4AE7-96DF-BBEA0ECBFC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1073248"/>
            <a:ext cx="9467850" cy="5283103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CAN</a:t>
            </a:r>
            <a:r>
              <a:rPr lang="zh-CN" altLang="en-US" sz="3200" b="1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总线有</a:t>
            </a:r>
            <a:r>
              <a:rPr lang="en-US" altLang="zh-CN" sz="3200" b="1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5</a:t>
            </a:r>
            <a:r>
              <a:rPr lang="zh-CN" altLang="en-US" sz="3200" b="1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种错误类型：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AutoNum type="arabicParenBoth"/>
            </a:pP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位错误：发送器监视到总线位数值与发出的位数值不同。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AutoNum type="arabicParenBoth"/>
            </a:pP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填充错误：应该使用位填充的地方出现第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6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个相同位。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AutoNum type="arabicParenBoth"/>
            </a:pP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CRC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错误：计算结果与收到的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CRC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不同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AutoNum type="arabicParenBoth"/>
            </a:pP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形式错误：固定形式的位场中出现非法位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AutoNum type="arabicParenBoth"/>
            </a:pP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应答错误：在应答间隙，发送器未检测到显位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EA579C37-31C1-43E2-AB56-389BD1FDDE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</p:spPr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  <p:sp>
        <p:nvSpPr>
          <p:cNvPr id="5" name="日期占位符 2">
            <a:extLst>
              <a:ext uri="{FF2B5EF4-FFF2-40B4-BE49-F238E27FC236}">
                <a16:creationId xmlns:a16="http://schemas.microsoft.com/office/drawing/2014/main" id="{1D875C30-E503-4B69-B769-A952BEAB146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2020/4/6</a:t>
            </a:fld>
            <a:endParaRPr lang="zh-CN" altLang="en-US" dirty="0"/>
          </a:p>
        </p:txBody>
      </p:sp>
      <p:sp>
        <p:nvSpPr>
          <p:cNvPr id="6" name="标题 3">
            <a:extLst>
              <a:ext uri="{FF2B5EF4-FFF2-40B4-BE49-F238E27FC236}">
                <a16:creationId xmlns:a16="http://schemas.microsoft.com/office/drawing/2014/main" id="{247C00A5-08B1-49C7-A038-10B719A96A13}"/>
              </a:ext>
            </a:extLst>
          </p:cNvPr>
          <p:cNvSpPr txBox="1">
            <a:spLocks/>
          </p:cNvSpPr>
          <p:nvPr/>
        </p:nvSpPr>
        <p:spPr bwMode="auto">
          <a:xfrm>
            <a:off x="3367697" y="117671"/>
            <a:ext cx="82209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+mj-lt"/>
                <a:ea typeface="+mj-ea"/>
                <a:cs typeface="等线 Light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等线 Light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等线 Light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等线 Light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等线 Light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9pPr>
          </a:lstStyle>
          <a:p>
            <a:r>
              <a:rPr lang="en-US" altLang="zh-CN" dirty="0"/>
              <a:t>3.</a:t>
            </a:r>
            <a:r>
              <a:rPr lang="zh-CN" altLang="en-US" dirty="0"/>
              <a:t>报文传送其它</a:t>
            </a:r>
            <a:r>
              <a:rPr lang="en-US" altLang="zh-CN" dirty="0"/>
              <a:t>-</a:t>
            </a:r>
            <a:r>
              <a:rPr lang="zh-CN" altLang="en-US" dirty="0"/>
              <a:t>错误类型和界定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>
            <a:extLst>
              <a:ext uri="{FF2B5EF4-FFF2-40B4-BE49-F238E27FC236}">
                <a16:creationId xmlns:a16="http://schemas.microsoft.com/office/drawing/2014/main" id="{564692E7-933B-400F-8E39-F9A4BC693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06537" y="1073248"/>
            <a:ext cx="9453497" cy="496728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节点的</a:t>
            </a:r>
            <a:r>
              <a:rPr lang="en-US" altLang="zh-CN" sz="3200" b="1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3200" b="1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种故障状态：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①错误主动，②错误被动，③总线关闭</a:t>
            </a:r>
          </a:p>
          <a:p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正常情况下节点是</a:t>
            </a:r>
            <a:r>
              <a:rPr lang="zh-CN" altLang="en-US" sz="3200" b="1" dirty="0">
                <a:latin typeface="宋体" panose="02010600030101010101" pitchFamily="2" charset="-122"/>
                <a:ea typeface="华文新魏" panose="02010800040101010101" pitchFamily="2" charset="-122"/>
              </a:rPr>
              <a:t>“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错误主动</a:t>
            </a:r>
            <a:r>
              <a:rPr lang="zh-CN" altLang="en-US" sz="3200" b="1" dirty="0">
                <a:latin typeface="宋体" panose="02010600030101010101" pitchFamily="2" charset="-122"/>
                <a:ea typeface="华文新魏" panose="02010800040101010101" pitchFamily="2" charset="-122"/>
              </a:rPr>
              <a:t>”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站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，此类站检测到错误时发送主动错误标志</a:t>
            </a:r>
          </a:p>
          <a:p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出现错误较多的节点转为</a:t>
            </a:r>
            <a:r>
              <a:rPr lang="zh-CN" altLang="en-US" sz="3200" b="1" dirty="0">
                <a:latin typeface="宋体" panose="02010600030101010101" pitchFamily="2" charset="-122"/>
                <a:ea typeface="华文新魏" panose="02010800040101010101" pitchFamily="2" charset="-122"/>
              </a:rPr>
              <a:t>“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错误被动</a:t>
            </a:r>
            <a:r>
              <a:rPr lang="zh-CN" altLang="en-US" sz="3200" b="1" dirty="0">
                <a:latin typeface="宋体" panose="02010600030101010101" pitchFamily="2" charset="-122"/>
                <a:ea typeface="华文新魏" panose="02010800040101010101" pitchFamily="2" charset="-122"/>
              </a:rPr>
              <a:t>”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站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，此类站检测到错误时只能发被动错误标志</a:t>
            </a:r>
          </a:p>
          <a:p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出现太多错误时节点转为</a:t>
            </a:r>
            <a:r>
              <a:rPr lang="zh-CN" altLang="en-US" sz="3200" b="1" dirty="0">
                <a:latin typeface="宋体" panose="02010600030101010101" pitchFamily="2" charset="-122"/>
                <a:ea typeface="华文新魏" panose="02010800040101010101" pitchFamily="2" charset="-122"/>
              </a:rPr>
              <a:t>“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总线关闭</a:t>
            </a:r>
            <a:r>
              <a:rPr lang="zh-CN" altLang="en-US" sz="3200" b="1" dirty="0">
                <a:latin typeface="宋体" panose="02010600030101010101" pitchFamily="2" charset="-122"/>
                <a:ea typeface="华文新魏" panose="02010800040101010101" pitchFamily="2" charset="-122"/>
              </a:rPr>
              <a:t>”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状态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，此时节点不可对总线有任何影响（例如关闭输出驱动器）</a:t>
            </a:r>
          </a:p>
          <a:p>
            <a:pPr>
              <a:buFont typeface="Arial" panose="020B0604020202020204" pitchFamily="34" charset="0"/>
              <a:buNone/>
            </a:pPr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73E56377-B06D-49ED-9362-78D6E7B1D6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</p:spPr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61581022-3EFC-425F-9AE0-E82CD273E72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2020/4/6</a:t>
            </a:fld>
            <a:endParaRPr lang="zh-CN" altLang="en-US" dirty="0"/>
          </a:p>
        </p:txBody>
      </p:sp>
      <p:sp>
        <p:nvSpPr>
          <p:cNvPr id="5" name="标题 3">
            <a:extLst>
              <a:ext uri="{FF2B5EF4-FFF2-40B4-BE49-F238E27FC236}">
                <a16:creationId xmlns:a16="http://schemas.microsoft.com/office/drawing/2014/main" id="{3E632BD8-EFC0-40E7-B802-2F64AC370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697" y="117671"/>
            <a:ext cx="8220988" cy="639762"/>
          </a:xfrm>
        </p:spPr>
        <p:txBody>
          <a:bodyPr/>
          <a:lstStyle/>
          <a:p>
            <a:r>
              <a:rPr lang="en-US" altLang="zh-CN" dirty="0"/>
              <a:t>3.</a:t>
            </a:r>
            <a:r>
              <a:rPr lang="zh-CN" altLang="en-US" dirty="0"/>
              <a:t>报文传送其它</a:t>
            </a:r>
            <a:r>
              <a:rPr lang="en-US" altLang="zh-CN" dirty="0"/>
              <a:t>- </a:t>
            </a:r>
            <a:r>
              <a:rPr lang="zh-CN" altLang="en-US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节点的</a:t>
            </a:r>
            <a:r>
              <a:rPr lang="en-US" altLang="zh-CN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种故障状态：</a:t>
            </a:r>
            <a:endParaRPr lang="zh-CN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>
            <a:extLst>
              <a:ext uri="{FF2B5EF4-FFF2-40B4-BE49-F238E27FC236}">
                <a16:creationId xmlns:a16="http://schemas.microsoft.com/office/drawing/2014/main" id="{470EBC62-3732-4D6A-8C87-4A60892D55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0247" y="1073248"/>
            <a:ext cx="9869095" cy="4967287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错误界定：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为了界定故障，在每个节点中都有两种计数</a:t>
            </a:r>
            <a:r>
              <a:rPr lang="en-US" altLang="zh-CN" dirty="0">
                <a:latin typeface="宋体" panose="0201060003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发送错误计数和接收错误计数，按照以下规则计数：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AutoNum type="arabicParenBoth"/>
            </a:pP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接收器检出错误时，接收错误计数器加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AutoNum type="arabicParenBoth"/>
            </a:pP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接收器在送出错误标志后第一位检出一个显位，接收错误计数器加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8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AutoNum type="arabicParenBoth"/>
            </a:pP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发送器送出一个错误标志时，发送错误计数器加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8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AutoNum type="arabicParenBoth"/>
            </a:pP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送出一个错误标志或过载标志时检测到位错误，发送错误计数器加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8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AutoNum type="arabicParenBoth"/>
            </a:pP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报文成功发送后发送错误计数器减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5BB0A8FC-7BFF-466B-8372-90998D5635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</p:spPr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730DC457-3FFC-4F17-95BD-F04B214B7ED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2020/4/6</a:t>
            </a:fld>
            <a:endParaRPr lang="zh-CN" altLang="en-US" dirty="0"/>
          </a:p>
        </p:txBody>
      </p:sp>
      <p:sp>
        <p:nvSpPr>
          <p:cNvPr id="5" name="标题 3">
            <a:extLst>
              <a:ext uri="{FF2B5EF4-FFF2-40B4-BE49-F238E27FC236}">
                <a16:creationId xmlns:a16="http://schemas.microsoft.com/office/drawing/2014/main" id="{1E1B1013-E665-4218-9CC5-AEF0036E0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697" y="117671"/>
            <a:ext cx="8220988" cy="639762"/>
          </a:xfrm>
        </p:spPr>
        <p:txBody>
          <a:bodyPr/>
          <a:lstStyle/>
          <a:p>
            <a:r>
              <a:rPr lang="en-US" altLang="zh-CN" dirty="0"/>
              <a:t> 3.</a:t>
            </a:r>
            <a:r>
              <a:rPr lang="zh-CN" altLang="en-US" dirty="0"/>
              <a:t>报文传送其它</a:t>
            </a:r>
            <a:r>
              <a:rPr lang="en-US" altLang="zh-CN" dirty="0"/>
              <a:t>- </a:t>
            </a:r>
            <a:r>
              <a:rPr lang="zh-CN" altLang="en-US" dirty="0"/>
              <a:t>总线错误界定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>
            <a:extLst>
              <a:ext uri="{FF2B5EF4-FFF2-40B4-BE49-F238E27FC236}">
                <a16:creationId xmlns:a16="http://schemas.microsoft.com/office/drawing/2014/main" id="{30C0F463-1C3C-4A6B-9E48-14B1CBBA41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0" y="981075"/>
            <a:ext cx="8229600" cy="4967288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AutoNum type="arabicParenBoth" startAt="6"/>
            </a:pPr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</a:rPr>
              <a:t>报文成功接收后接收错误计数器减</a:t>
            </a:r>
            <a:r>
              <a:rPr lang="en-US" altLang="zh-CN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</a:rPr>
              <a:t>，但若其</a:t>
            </a:r>
            <a:r>
              <a:rPr lang="en-US" altLang="zh-CN">
                <a:latin typeface="华文新魏" panose="02010800040101010101" pitchFamily="2" charset="-122"/>
                <a:ea typeface="华文新魏" panose="02010800040101010101" pitchFamily="2" charset="-122"/>
              </a:rPr>
              <a:t>&gt;127</a:t>
            </a:r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</a:rPr>
              <a:t>则将其置为</a:t>
            </a:r>
            <a:r>
              <a:rPr lang="en-US" altLang="zh-CN">
                <a:latin typeface="华文新魏" panose="02010800040101010101" pitchFamily="2" charset="-122"/>
                <a:ea typeface="华文新魏" panose="02010800040101010101" pitchFamily="2" charset="-122"/>
              </a:rPr>
              <a:t>119</a:t>
            </a:r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</a:rPr>
              <a:t>到</a:t>
            </a:r>
            <a:r>
              <a:rPr lang="en-US" altLang="zh-CN">
                <a:latin typeface="华文新魏" panose="02010800040101010101" pitchFamily="2" charset="-122"/>
                <a:ea typeface="华文新魏" panose="02010800040101010101" pitchFamily="2" charset="-122"/>
              </a:rPr>
              <a:t>127</a:t>
            </a:r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</a:rPr>
              <a:t>之间某数</a:t>
            </a:r>
          </a:p>
          <a:p>
            <a:pPr marL="533400" indent="-533400">
              <a:buFont typeface="Wingdings" panose="05000000000000000000" pitchFamily="2" charset="2"/>
              <a:buAutoNum type="arabicParenBoth" startAt="6"/>
            </a:pPr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</a:rPr>
              <a:t>发送错误计数器</a:t>
            </a:r>
            <a:r>
              <a:rPr lang="en-US" altLang="zh-CN">
                <a:latin typeface="华文新魏" panose="02010800040101010101" pitchFamily="2" charset="-122"/>
                <a:ea typeface="华文新魏" panose="02010800040101010101" pitchFamily="2" charset="-122"/>
              </a:rPr>
              <a:t>&gt;127</a:t>
            </a:r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</a:rPr>
              <a:t>或接收错误计数器</a:t>
            </a:r>
            <a:r>
              <a:rPr lang="en-US" altLang="zh-CN">
                <a:latin typeface="华文新魏" panose="02010800040101010101" pitchFamily="2" charset="-122"/>
                <a:ea typeface="华文新魏" panose="02010800040101010101" pitchFamily="2" charset="-122"/>
              </a:rPr>
              <a:t>&gt;127</a:t>
            </a:r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</a:rPr>
              <a:t>，节点置</a:t>
            </a:r>
            <a:r>
              <a:rPr lang="zh-CN" altLang="en-US">
                <a:latin typeface="宋体" panose="02010600030101010101" pitchFamily="2" charset="-122"/>
                <a:ea typeface="华文新魏" panose="02010800040101010101" pitchFamily="2" charset="-122"/>
              </a:rPr>
              <a:t>“</a:t>
            </a:r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</a:rPr>
              <a:t>错误被动</a:t>
            </a:r>
            <a:r>
              <a:rPr lang="zh-CN" altLang="en-US">
                <a:latin typeface="宋体" panose="02010600030101010101" pitchFamily="2" charset="-122"/>
                <a:ea typeface="华文新魏" panose="02010800040101010101" pitchFamily="2" charset="-122"/>
              </a:rPr>
              <a:t>”</a:t>
            </a:r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</a:rPr>
              <a:t>状态</a:t>
            </a:r>
          </a:p>
          <a:p>
            <a:pPr marL="533400" indent="-533400">
              <a:buFont typeface="Wingdings" panose="05000000000000000000" pitchFamily="2" charset="2"/>
              <a:buAutoNum type="arabicParenBoth" startAt="6"/>
            </a:pPr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</a:rPr>
              <a:t>发送错误计数器</a:t>
            </a:r>
            <a:r>
              <a:rPr lang="en-US" altLang="zh-CN">
                <a:latin typeface="华文新魏" panose="02010800040101010101" pitchFamily="2" charset="-122"/>
                <a:ea typeface="华文新魏" panose="02010800040101010101" pitchFamily="2" charset="-122"/>
              </a:rPr>
              <a:t>&gt;255</a:t>
            </a:r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</a:rPr>
              <a:t>，节点置</a:t>
            </a:r>
            <a:r>
              <a:rPr lang="zh-CN" altLang="en-US">
                <a:latin typeface="宋体" panose="02010600030101010101" pitchFamily="2" charset="-122"/>
                <a:ea typeface="华文新魏" panose="02010800040101010101" pitchFamily="2" charset="-122"/>
              </a:rPr>
              <a:t>“</a:t>
            </a:r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</a:rPr>
              <a:t>总线关闭</a:t>
            </a:r>
            <a:r>
              <a:rPr lang="zh-CN" altLang="en-US">
                <a:latin typeface="宋体" panose="02010600030101010101" pitchFamily="2" charset="-122"/>
                <a:ea typeface="华文新魏" panose="02010800040101010101" pitchFamily="2" charset="-122"/>
              </a:rPr>
              <a:t>”</a:t>
            </a:r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</a:rPr>
              <a:t>状态</a:t>
            </a:r>
          </a:p>
          <a:p>
            <a:pPr marL="533400" indent="-533400">
              <a:buFont typeface="Wingdings" panose="05000000000000000000" pitchFamily="2" charset="2"/>
              <a:buAutoNum type="arabicParenBoth" startAt="6"/>
            </a:pPr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</a:rPr>
              <a:t>两个计数器均小于等于</a:t>
            </a:r>
            <a:r>
              <a:rPr lang="en-US" altLang="zh-CN">
                <a:latin typeface="华文新魏" panose="02010800040101010101" pitchFamily="2" charset="-122"/>
                <a:ea typeface="华文新魏" panose="02010800040101010101" pitchFamily="2" charset="-122"/>
              </a:rPr>
              <a:t>127</a:t>
            </a:r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</a:rPr>
              <a:t>，错误被动节点置为错误主动节点</a:t>
            </a:r>
          </a:p>
          <a:p>
            <a:pPr marL="533400" indent="-533400">
              <a:buFont typeface="Wingdings" panose="05000000000000000000" pitchFamily="2" charset="2"/>
              <a:buAutoNum type="arabicParenBoth" startAt="6"/>
            </a:pPr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</a:rPr>
              <a:t>在检测到总线上连续</a:t>
            </a:r>
            <a:r>
              <a:rPr lang="en-US" altLang="zh-CN">
                <a:latin typeface="华文新魏" panose="02010800040101010101" pitchFamily="2" charset="-122"/>
                <a:ea typeface="华文新魏" panose="02010800040101010101" pitchFamily="2" charset="-122"/>
              </a:rPr>
              <a:t>11</a:t>
            </a:r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</a:rPr>
              <a:t>个隐位发生</a:t>
            </a:r>
            <a:r>
              <a:rPr lang="en-US" altLang="zh-CN">
                <a:latin typeface="华文新魏" panose="02010800040101010101" pitchFamily="2" charset="-122"/>
                <a:ea typeface="华文新魏" panose="02010800040101010101" pitchFamily="2" charset="-122"/>
              </a:rPr>
              <a:t>128</a:t>
            </a:r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</a:rPr>
              <a:t>次后，总线关闭节点变为错误主动节点且两个计数器清</a:t>
            </a:r>
            <a:r>
              <a:rPr lang="en-US" altLang="zh-CN">
                <a:latin typeface="华文新魏" panose="02010800040101010101" pitchFamily="2" charset="-122"/>
                <a:ea typeface="华文新魏" panose="02010800040101010101" pitchFamily="2" charset="-122"/>
              </a:rPr>
              <a:t>0</a:t>
            </a:r>
          </a:p>
          <a:p>
            <a:pPr marL="533400" indent="-533400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9C3A6E52-BC22-4091-A6D4-A107A6AAD2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</p:spPr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23CDF4E0-78DE-4137-A707-F21E2BE7337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2020/4/6</a:t>
            </a:fld>
            <a:endParaRPr lang="zh-CN" altLang="en-US" dirty="0"/>
          </a:p>
        </p:txBody>
      </p:sp>
      <p:sp>
        <p:nvSpPr>
          <p:cNvPr id="5" name="标题 3">
            <a:extLst>
              <a:ext uri="{FF2B5EF4-FFF2-40B4-BE49-F238E27FC236}">
                <a16:creationId xmlns:a16="http://schemas.microsoft.com/office/drawing/2014/main" id="{9C76CD55-7EBF-46FA-85F6-6378E4E1B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697" y="117671"/>
            <a:ext cx="8220988" cy="639762"/>
          </a:xfrm>
        </p:spPr>
        <p:txBody>
          <a:bodyPr/>
          <a:lstStyle/>
          <a:p>
            <a:r>
              <a:rPr lang="en-US" altLang="zh-CN" dirty="0"/>
              <a:t>3.</a:t>
            </a:r>
            <a:r>
              <a:rPr lang="zh-CN" altLang="en-US" dirty="0"/>
              <a:t>报文传送其它</a:t>
            </a:r>
            <a:r>
              <a:rPr lang="en-US" altLang="zh-CN" dirty="0"/>
              <a:t>- </a:t>
            </a:r>
            <a:r>
              <a:rPr lang="zh-CN" altLang="en-US" dirty="0"/>
              <a:t>错误界定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14D8E46-4957-45BB-9D8F-60A0B8F716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2C3564-C725-459F-A65B-0D8DF711C3F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23B4174-AF8C-4122-90E1-1E4CC7B5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</a:t>
            </a:r>
            <a:r>
              <a:rPr lang="zh-CN" altLang="en-US" dirty="0"/>
              <a:t>报文传送其它</a:t>
            </a:r>
            <a:r>
              <a:rPr lang="en-US" altLang="zh-CN" dirty="0"/>
              <a:t>-</a:t>
            </a:r>
            <a:r>
              <a:rPr lang="zh-CN" altLang="en-US" dirty="0"/>
              <a:t>位数值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D4646B2E-EA2A-4EEA-A754-B1DD03E4E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华文新魏" panose="02010800040101010101" pitchFamily="2" charset="-122"/>
              </a:rPr>
              <a:t>“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显性</a:t>
            </a:r>
            <a:r>
              <a:rPr lang="zh-CN" altLang="en-US" dirty="0">
                <a:latin typeface="宋体" panose="02010600030101010101" pitchFamily="2" charset="-122"/>
                <a:ea typeface="华文新魏" panose="02010800040101010101" pitchFamily="2" charset="-122"/>
              </a:rPr>
              <a:t>”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位表示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0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和</a:t>
            </a:r>
            <a:r>
              <a:rPr lang="zh-CN" altLang="en-US" dirty="0">
                <a:latin typeface="宋体" panose="02010600030101010101" pitchFamily="2" charset="-122"/>
                <a:ea typeface="华文新魏" panose="02010800040101010101" pitchFamily="2" charset="-122"/>
              </a:rPr>
              <a:t>“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隐性</a:t>
            </a:r>
            <a:r>
              <a:rPr lang="zh-CN" altLang="en-US" dirty="0">
                <a:latin typeface="宋体" panose="02010600030101010101" pitchFamily="2" charset="-122"/>
                <a:ea typeface="华文新魏" panose="02010800040101010101" pitchFamily="2" charset="-122"/>
              </a:rPr>
              <a:t>”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位表示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</a:p>
          <a:p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若总线上有两个以上驱动器同时分别发送</a:t>
            </a:r>
            <a:r>
              <a:rPr lang="zh-CN" altLang="en-US" dirty="0">
                <a:latin typeface="宋体" panose="02010600030101010101" pitchFamily="2" charset="-122"/>
                <a:ea typeface="华文新魏" panose="02010800040101010101" pitchFamily="2" charset="-122"/>
              </a:rPr>
              <a:t>“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0</a:t>
            </a:r>
            <a:r>
              <a:rPr lang="en-US" altLang="zh-CN" dirty="0">
                <a:latin typeface="宋体" panose="02010600030101010101" pitchFamily="2" charset="-122"/>
                <a:ea typeface="华文新魏" panose="02010800040101010101" pitchFamily="2" charset="-122"/>
              </a:rPr>
              <a:t>”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和</a:t>
            </a:r>
            <a:r>
              <a:rPr lang="zh-CN" altLang="en-US" dirty="0">
                <a:latin typeface="宋体" panose="02010600030101010101" pitchFamily="2" charset="-122"/>
                <a:ea typeface="华文新魏" panose="02010800040101010101" pitchFamily="2" charset="-122"/>
              </a:rPr>
              <a:t>“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en-US" altLang="zh-CN" dirty="0">
                <a:latin typeface="宋体" panose="02010600030101010101" pitchFamily="2" charset="-122"/>
                <a:ea typeface="华文新魏" panose="02010800040101010101" pitchFamily="2" charset="-122"/>
              </a:rPr>
              <a:t>”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，其结果是总线数值为显性</a:t>
            </a:r>
            <a:r>
              <a:rPr lang="zh-CN" altLang="en-US" dirty="0">
                <a:latin typeface="宋体" panose="02010600030101010101" pitchFamily="2" charset="-122"/>
                <a:ea typeface="华文新魏" panose="02010800040101010101" pitchFamily="2" charset="-122"/>
              </a:rPr>
              <a:t>“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0</a:t>
            </a:r>
            <a:r>
              <a:rPr lang="en-US" altLang="zh-CN" dirty="0">
                <a:latin typeface="宋体" panose="02010600030101010101" pitchFamily="2" charset="-122"/>
                <a:ea typeface="华文新魏" panose="02010800040101010101" pitchFamily="2" charset="-122"/>
              </a:rPr>
              <a:t>”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</a:p>
          <a:p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隐性电平：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2.5V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和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2.5V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，显性电平：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3.5V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和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1.5V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7FC651AE-AE51-4025-99C1-9B542F4724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33713" y="2924176"/>
          <a:ext cx="5619750" cy="363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图片" r:id="rId4" imgW="6934320" imgH="4486320" progId="Word.Picture.8">
                  <p:embed/>
                </p:oleObj>
              </mc:Choice>
              <mc:Fallback>
                <p:oleObj name="图片" r:id="rId4" imgW="6934320" imgH="4486320" progId="Word.Picture.8">
                  <p:embed/>
                  <p:pic>
                    <p:nvPicPr>
                      <p:cNvPr id="7" name="Object 4">
                        <a:extLst>
                          <a:ext uri="{FF2B5EF4-FFF2-40B4-BE49-F238E27FC236}">
                            <a16:creationId xmlns:a16="http://schemas.microsoft.com/office/drawing/2014/main" id="{7FC651AE-AE51-4025-99C1-9B542F4724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713" y="2924176"/>
                        <a:ext cx="5619750" cy="363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0599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>
            <a:extLst>
              <a:ext uri="{FF2B5EF4-FFF2-40B4-BE49-F238E27FC236}">
                <a16:creationId xmlns:a16="http://schemas.microsoft.com/office/drawing/2014/main" id="{C75DBEC5-715E-4F68-82FF-C5BE805871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557339"/>
            <a:ext cx="8229600" cy="4967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正常位速率</a:t>
            </a:r>
          </a:p>
          <a:p>
            <a:pPr>
              <a:lnSpc>
                <a:spcPct val="90000"/>
              </a:lnSpc>
            </a:pP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正常位时间</a:t>
            </a:r>
          </a:p>
          <a:p>
            <a:pPr lvl="1">
              <a:lnSpc>
                <a:spcPct val="90000"/>
              </a:lnSpc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一个标称的位时间分为</a:t>
            </a: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段：同步段、传播段、相位缓冲段</a:t>
            </a: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、相位缓冲段</a:t>
            </a: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</a:p>
        </p:txBody>
      </p:sp>
      <p:grpSp>
        <p:nvGrpSpPr>
          <p:cNvPr id="103459" name="Group 35">
            <a:extLst>
              <a:ext uri="{FF2B5EF4-FFF2-40B4-BE49-F238E27FC236}">
                <a16:creationId xmlns:a16="http://schemas.microsoft.com/office/drawing/2014/main" id="{BB29E188-FD7D-4B1C-AD4A-9BB2EA327EBA}"/>
              </a:ext>
            </a:extLst>
          </p:cNvPr>
          <p:cNvGrpSpPr>
            <a:grpSpLocks/>
          </p:cNvGrpSpPr>
          <p:nvPr/>
        </p:nvGrpSpPr>
        <p:grpSpPr bwMode="auto">
          <a:xfrm>
            <a:off x="2640014" y="3860800"/>
            <a:ext cx="6840537" cy="1893888"/>
            <a:chOff x="658" y="2477"/>
            <a:chExt cx="4309" cy="1193"/>
          </a:xfrm>
        </p:grpSpPr>
        <p:sp>
          <p:nvSpPr>
            <p:cNvPr id="103460" name="Text Box 36">
              <a:extLst>
                <a:ext uri="{FF2B5EF4-FFF2-40B4-BE49-F238E27FC236}">
                  <a16:creationId xmlns:a16="http://schemas.microsoft.com/office/drawing/2014/main" id="{59BFDEC4-89BC-4BBB-897D-0835361BD4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" y="2614"/>
              <a:ext cx="5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同步段</a:t>
              </a:r>
            </a:p>
          </p:txBody>
        </p:sp>
        <p:sp>
          <p:nvSpPr>
            <p:cNvPr id="103461" name="Text Box 37">
              <a:extLst>
                <a:ext uri="{FF2B5EF4-FFF2-40B4-BE49-F238E27FC236}">
                  <a16:creationId xmlns:a16="http://schemas.microsoft.com/office/drawing/2014/main" id="{5E070591-7FA1-4B6B-99AA-C5DC33B7C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977"/>
              <a:ext cx="9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4</a:t>
              </a:r>
              <a:r>
                <a:rPr lang="zh-CN" altLang="en-US"/>
                <a:t>时间份额</a:t>
              </a:r>
            </a:p>
          </p:txBody>
        </p:sp>
        <p:sp>
          <p:nvSpPr>
            <p:cNvPr id="103462" name="Line 38">
              <a:extLst>
                <a:ext uri="{FF2B5EF4-FFF2-40B4-BE49-F238E27FC236}">
                  <a16:creationId xmlns:a16="http://schemas.microsoft.com/office/drawing/2014/main" id="{E39A0B33-4D28-49FF-93B0-0ECD915F3A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3" y="2931"/>
              <a:ext cx="42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463" name="Text Box 39">
              <a:extLst>
                <a:ext uri="{FF2B5EF4-FFF2-40B4-BE49-F238E27FC236}">
                  <a16:creationId xmlns:a16="http://schemas.microsoft.com/office/drawing/2014/main" id="{6071A835-FAF3-4BD4-BCFE-F829AAF44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" y="2976"/>
              <a:ext cx="4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1</a:t>
              </a:r>
              <a:r>
                <a:rPr lang="zh-CN" altLang="en-US"/>
                <a:t>时间份额</a:t>
              </a:r>
            </a:p>
          </p:txBody>
        </p:sp>
        <p:sp>
          <p:nvSpPr>
            <p:cNvPr id="103464" name="Line 40">
              <a:extLst>
                <a:ext uri="{FF2B5EF4-FFF2-40B4-BE49-F238E27FC236}">
                  <a16:creationId xmlns:a16="http://schemas.microsoft.com/office/drawing/2014/main" id="{DB781075-EEB8-4CAE-8405-5067A52ED5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7" y="2976"/>
              <a:ext cx="0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465" name="Text Box 41">
              <a:extLst>
                <a:ext uri="{FF2B5EF4-FFF2-40B4-BE49-F238E27FC236}">
                  <a16:creationId xmlns:a16="http://schemas.microsoft.com/office/drawing/2014/main" id="{C80419E2-D550-4A16-BE96-241AE8099D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8" y="3249"/>
              <a:ext cx="906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altLang="zh-CN"/>
                <a:t>1</a:t>
              </a:r>
              <a:r>
                <a:rPr lang="zh-CN" altLang="en-US"/>
                <a:t>位时间</a:t>
              </a:r>
              <a:r>
                <a:rPr lang="en-US" altLang="zh-CN"/>
                <a:t>=</a:t>
              </a:r>
            </a:p>
            <a:p>
              <a:pPr>
                <a:spcBef>
                  <a:spcPct val="10000"/>
                </a:spcBef>
              </a:pPr>
              <a:r>
                <a:rPr lang="en-US" altLang="zh-CN"/>
                <a:t>10</a:t>
              </a:r>
              <a:r>
                <a:rPr lang="zh-CN" altLang="en-US"/>
                <a:t>时间份额</a:t>
              </a:r>
            </a:p>
          </p:txBody>
        </p:sp>
        <p:sp>
          <p:nvSpPr>
            <p:cNvPr id="103466" name="Line 42">
              <a:extLst>
                <a:ext uri="{FF2B5EF4-FFF2-40B4-BE49-F238E27FC236}">
                  <a16:creationId xmlns:a16="http://schemas.microsoft.com/office/drawing/2014/main" id="{E3AECBA2-B81D-4042-80E2-60B86FD94F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9" y="3430"/>
              <a:ext cx="15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467" name="Line 43">
              <a:extLst>
                <a:ext uri="{FF2B5EF4-FFF2-40B4-BE49-F238E27FC236}">
                  <a16:creationId xmlns:a16="http://schemas.microsoft.com/office/drawing/2014/main" id="{96E5C0C9-7B6F-4FBE-BE03-E1C63E8961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3" y="3430"/>
              <a:ext cx="18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468" name="Line 44">
              <a:extLst>
                <a:ext uri="{FF2B5EF4-FFF2-40B4-BE49-F238E27FC236}">
                  <a16:creationId xmlns:a16="http://schemas.microsoft.com/office/drawing/2014/main" id="{1599D06C-22E3-4188-8324-483F54F577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2976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469" name="Line 45">
              <a:extLst>
                <a:ext uri="{FF2B5EF4-FFF2-40B4-BE49-F238E27FC236}">
                  <a16:creationId xmlns:a16="http://schemas.microsoft.com/office/drawing/2014/main" id="{3F55C56C-8331-44CF-A0AE-1C2D380481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" y="2976"/>
              <a:ext cx="0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470" name="Line 46">
              <a:extLst>
                <a:ext uri="{FF2B5EF4-FFF2-40B4-BE49-F238E27FC236}">
                  <a16:creationId xmlns:a16="http://schemas.microsoft.com/office/drawing/2014/main" id="{FB666BB9-1153-402A-89E1-33C46DC9BC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" y="2704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471" name="Text Box 47">
              <a:extLst>
                <a:ext uri="{FF2B5EF4-FFF2-40B4-BE49-F238E27FC236}">
                  <a16:creationId xmlns:a16="http://schemas.microsoft.com/office/drawing/2014/main" id="{70E8BBE8-2BAE-401B-B00C-57B87FE748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7" y="2614"/>
              <a:ext cx="5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传播段</a:t>
              </a:r>
            </a:p>
          </p:txBody>
        </p:sp>
        <p:sp>
          <p:nvSpPr>
            <p:cNvPr id="103472" name="Line 48">
              <a:extLst>
                <a:ext uri="{FF2B5EF4-FFF2-40B4-BE49-F238E27FC236}">
                  <a16:creationId xmlns:a16="http://schemas.microsoft.com/office/drawing/2014/main" id="{5D203D7C-C237-4754-8292-E91D0CDBC5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2704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473" name="Line 49">
              <a:extLst>
                <a:ext uri="{FF2B5EF4-FFF2-40B4-BE49-F238E27FC236}">
                  <a16:creationId xmlns:a16="http://schemas.microsoft.com/office/drawing/2014/main" id="{B9606451-75E7-4E88-8AA0-B15EA1EB86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2704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474" name="Line 50">
              <a:extLst>
                <a:ext uri="{FF2B5EF4-FFF2-40B4-BE49-F238E27FC236}">
                  <a16:creationId xmlns:a16="http://schemas.microsoft.com/office/drawing/2014/main" id="{06B66338-1DBC-4B96-8047-2272E45E19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9" y="2795"/>
              <a:ext cx="0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475" name="Line 51">
              <a:extLst>
                <a:ext uri="{FF2B5EF4-FFF2-40B4-BE49-F238E27FC236}">
                  <a16:creationId xmlns:a16="http://schemas.microsoft.com/office/drawing/2014/main" id="{6FA204C2-D55F-4453-B9BF-BC992EC5E1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8" y="2795"/>
              <a:ext cx="0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476" name="Line 52">
              <a:extLst>
                <a:ext uri="{FF2B5EF4-FFF2-40B4-BE49-F238E27FC236}">
                  <a16:creationId xmlns:a16="http://schemas.microsoft.com/office/drawing/2014/main" id="{3CC3A258-6900-476D-B33A-4C3BFA1524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6" y="2795"/>
              <a:ext cx="0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477" name="Line 53">
              <a:extLst>
                <a:ext uri="{FF2B5EF4-FFF2-40B4-BE49-F238E27FC236}">
                  <a16:creationId xmlns:a16="http://schemas.microsoft.com/office/drawing/2014/main" id="{4FF9B603-6FAE-48E3-8244-BEF7EFEEE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2704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478" name="Line 54">
              <a:extLst>
                <a:ext uri="{FF2B5EF4-FFF2-40B4-BE49-F238E27FC236}">
                  <a16:creationId xmlns:a16="http://schemas.microsoft.com/office/drawing/2014/main" id="{75592A4E-016B-465C-BE73-8E4048DD9E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2704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479" name="Line 55">
              <a:extLst>
                <a:ext uri="{FF2B5EF4-FFF2-40B4-BE49-F238E27FC236}">
                  <a16:creationId xmlns:a16="http://schemas.microsoft.com/office/drawing/2014/main" id="{7DDACBF3-E909-43E7-9AE3-269DED8640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2" y="2795"/>
              <a:ext cx="0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480" name="Line 56">
              <a:extLst>
                <a:ext uri="{FF2B5EF4-FFF2-40B4-BE49-F238E27FC236}">
                  <a16:creationId xmlns:a16="http://schemas.microsoft.com/office/drawing/2014/main" id="{3EDA5243-037F-422C-B3F5-A7B290B847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1" y="2795"/>
              <a:ext cx="0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481" name="Line 57">
              <a:extLst>
                <a:ext uri="{FF2B5EF4-FFF2-40B4-BE49-F238E27FC236}">
                  <a16:creationId xmlns:a16="http://schemas.microsoft.com/office/drawing/2014/main" id="{CCC628FE-8CC2-4DB8-A4CF-15BA2154D3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9" y="2795"/>
              <a:ext cx="0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482" name="Line 58">
              <a:extLst>
                <a:ext uri="{FF2B5EF4-FFF2-40B4-BE49-F238E27FC236}">
                  <a16:creationId xmlns:a16="http://schemas.microsoft.com/office/drawing/2014/main" id="{1ED8DB64-C2B1-4807-8B46-53181C41F6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7" y="2704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483" name="Line 59">
              <a:extLst>
                <a:ext uri="{FF2B5EF4-FFF2-40B4-BE49-F238E27FC236}">
                  <a16:creationId xmlns:a16="http://schemas.microsoft.com/office/drawing/2014/main" id="{1AE78F52-B6BB-441E-9D27-158A19312D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2976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484" name="Line 60">
              <a:extLst>
                <a:ext uri="{FF2B5EF4-FFF2-40B4-BE49-F238E27FC236}">
                  <a16:creationId xmlns:a16="http://schemas.microsoft.com/office/drawing/2014/main" id="{024657CA-DF33-4AFB-803D-45D564DAA3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2976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485" name="Text Box 61">
              <a:extLst>
                <a:ext uri="{FF2B5EF4-FFF2-40B4-BE49-F238E27FC236}">
                  <a16:creationId xmlns:a16="http://schemas.microsoft.com/office/drawing/2014/main" id="{3F70E66D-30C9-406E-BDE0-D7DFE9F361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7" y="2976"/>
              <a:ext cx="4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1</a:t>
              </a:r>
              <a:r>
                <a:rPr lang="zh-CN" altLang="en-US"/>
                <a:t>时间份额</a:t>
              </a:r>
            </a:p>
          </p:txBody>
        </p:sp>
        <p:sp>
          <p:nvSpPr>
            <p:cNvPr id="103486" name="Text Box 62">
              <a:extLst>
                <a:ext uri="{FF2B5EF4-FFF2-40B4-BE49-F238E27FC236}">
                  <a16:creationId xmlns:a16="http://schemas.microsoft.com/office/drawing/2014/main" id="{B6D5D2F3-A621-4C65-BC79-BA211FD42C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7" y="2976"/>
              <a:ext cx="9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4</a:t>
              </a:r>
              <a:r>
                <a:rPr lang="zh-CN" altLang="en-US"/>
                <a:t>时间份额</a:t>
              </a:r>
            </a:p>
          </p:txBody>
        </p:sp>
        <p:sp>
          <p:nvSpPr>
            <p:cNvPr id="103487" name="Text Box 63">
              <a:extLst>
                <a:ext uri="{FF2B5EF4-FFF2-40B4-BE49-F238E27FC236}">
                  <a16:creationId xmlns:a16="http://schemas.microsoft.com/office/drawing/2014/main" id="{F59CBEE2-3FD5-4EF3-956D-EBC0287DD7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9" y="2568"/>
              <a:ext cx="104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相位缓冲段</a:t>
              </a:r>
              <a:r>
                <a:rPr lang="en-US" altLang="zh-CN"/>
                <a:t>1</a:t>
              </a:r>
            </a:p>
          </p:txBody>
        </p:sp>
        <p:sp>
          <p:nvSpPr>
            <p:cNvPr id="103488" name="Text Box 64">
              <a:extLst>
                <a:ext uri="{FF2B5EF4-FFF2-40B4-BE49-F238E27FC236}">
                  <a16:creationId xmlns:a16="http://schemas.microsoft.com/office/drawing/2014/main" id="{3C381BF4-459C-4469-9FFF-9AE3991F49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2" y="2568"/>
              <a:ext cx="104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相位缓冲段</a:t>
              </a:r>
              <a:r>
                <a:rPr lang="en-US" altLang="zh-CN"/>
                <a:t>2</a:t>
              </a:r>
            </a:p>
          </p:txBody>
        </p:sp>
        <p:sp>
          <p:nvSpPr>
            <p:cNvPr id="103489" name="Text Box 65">
              <a:extLst>
                <a:ext uri="{FF2B5EF4-FFF2-40B4-BE49-F238E27FC236}">
                  <a16:creationId xmlns:a16="http://schemas.microsoft.com/office/drawing/2014/main" id="{B0F2410D-6CC0-47A1-B329-35A80B9098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2" y="2477"/>
              <a:ext cx="5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采样点</a:t>
              </a:r>
            </a:p>
          </p:txBody>
        </p:sp>
      </p:grpSp>
      <p:sp>
        <p:nvSpPr>
          <p:cNvPr id="35" name="灯片编号占位符 1">
            <a:extLst>
              <a:ext uri="{FF2B5EF4-FFF2-40B4-BE49-F238E27FC236}">
                <a16:creationId xmlns:a16="http://schemas.microsoft.com/office/drawing/2014/main" id="{867C8BA1-7DA4-45E2-B3AA-1525370773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</p:spPr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  <p:sp>
        <p:nvSpPr>
          <p:cNvPr id="36" name="日期占位符 2">
            <a:extLst>
              <a:ext uri="{FF2B5EF4-FFF2-40B4-BE49-F238E27FC236}">
                <a16:creationId xmlns:a16="http://schemas.microsoft.com/office/drawing/2014/main" id="{327E60F9-1238-4F27-B789-669882288FA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2020/4/6</a:t>
            </a:fld>
            <a:endParaRPr lang="zh-CN" altLang="en-US" dirty="0"/>
          </a:p>
        </p:txBody>
      </p:sp>
      <p:sp>
        <p:nvSpPr>
          <p:cNvPr id="37" name="标题 3">
            <a:extLst>
              <a:ext uri="{FF2B5EF4-FFF2-40B4-BE49-F238E27FC236}">
                <a16:creationId xmlns:a16="http://schemas.microsoft.com/office/drawing/2014/main" id="{02A72612-197D-4D4C-B4BD-15BFB0A23556}"/>
              </a:ext>
            </a:extLst>
          </p:cNvPr>
          <p:cNvSpPr txBox="1">
            <a:spLocks/>
          </p:cNvSpPr>
          <p:nvPr/>
        </p:nvSpPr>
        <p:spPr bwMode="auto">
          <a:xfrm>
            <a:off x="3367697" y="117671"/>
            <a:ext cx="82209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+mj-lt"/>
                <a:ea typeface="+mj-ea"/>
                <a:cs typeface="等线 Light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等线 Light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等线 Light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等线 Light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等线 Light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9pPr>
          </a:lstStyle>
          <a:p>
            <a:r>
              <a:rPr lang="en-US" altLang="zh-CN" dirty="0"/>
              <a:t> 3.</a:t>
            </a:r>
            <a:r>
              <a:rPr lang="zh-CN" altLang="en-US" dirty="0"/>
              <a:t>报文传送其它</a:t>
            </a:r>
            <a:r>
              <a:rPr lang="en-US" altLang="zh-CN" dirty="0"/>
              <a:t>- </a:t>
            </a:r>
            <a:r>
              <a:rPr lang="zh-CN" altLang="en-US" dirty="0"/>
              <a:t>位定时与同步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>
            <a:extLst>
              <a:ext uri="{FF2B5EF4-FFF2-40B4-BE49-F238E27FC236}">
                <a16:creationId xmlns:a16="http://schemas.microsoft.com/office/drawing/2014/main" id="{3A39FC97-0D6E-4F11-BE43-3379558E65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5100" y="945356"/>
            <a:ext cx="10128250" cy="4967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同步段用于同步各节点，正常情况下跳变沿落在此段内</a:t>
            </a:r>
          </a:p>
          <a:p>
            <a:pPr>
              <a:lnSpc>
                <a:spcPct val="90000"/>
              </a:lnSpc>
            </a:pP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传播段用于补偿网络内的传输延时</a:t>
            </a:r>
          </a:p>
          <a:p>
            <a:pPr>
              <a:lnSpc>
                <a:spcPct val="90000"/>
              </a:lnSpc>
            </a:pP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采样点时刻读取的电平代表这个位的电平</a:t>
            </a:r>
          </a:p>
          <a:p>
            <a:pPr>
              <a:lnSpc>
                <a:spcPct val="90000"/>
              </a:lnSpc>
            </a:pP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时间份额由振荡器周期分频而得</a:t>
            </a:r>
          </a:p>
          <a:p>
            <a:pPr>
              <a:lnSpc>
                <a:spcPct val="90000"/>
              </a:lnSpc>
            </a:pP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各时间段长度为：同步段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份额，传播段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1~8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份额，相位缓冲段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1~8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份额，相位缓冲段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Max(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相位缓冲段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，信息处理时间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)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，其中信息处理时间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&lt;=2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份额。一个位的总时间份额数为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8~25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，可以编程。</a:t>
            </a:r>
          </a:p>
          <a:p>
            <a:pPr>
              <a:lnSpc>
                <a:spcPct val="90000"/>
              </a:lnSpc>
            </a:pP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硬同步</a:t>
            </a:r>
          </a:p>
          <a:p>
            <a:pPr>
              <a:lnSpc>
                <a:spcPct val="90000"/>
              </a:lnSpc>
            </a:pP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重同步跳转宽度</a:t>
            </a:r>
          </a:p>
          <a:p>
            <a:pPr>
              <a:lnSpc>
                <a:spcPct val="90000"/>
              </a:lnSpc>
            </a:pP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重同步</a:t>
            </a: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34DA0EA5-EA9C-4FA8-87BE-339DF9AAF0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</p:spPr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9CF23954-4965-4BB3-B173-35CE0A0F0D4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2020/4/6</a:t>
            </a:fld>
            <a:endParaRPr lang="zh-CN" altLang="en-US" dirty="0"/>
          </a:p>
        </p:txBody>
      </p:sp>
      <p:sp>
        <p:nvSpPr>
          <p:cNvPr id="5" name="标题 3">
            <a:extLst>
              <a:ext uri="{FF2B5EF4-FFF2-40B4-BE49-F238E27FC236}">
                <a16:creationId xmlns:a16="http://schemas.microsoft.com/office/drawing/2014/main" id="{2B7B905B-7378-4804-8A5D-11002A8B5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697" y="117671"/>
            <a:ext cx="8220988" cy="639762"/>
          </a:xfrm>
        </p:spPr>
        <p:txBody>
          <a:bodyPr/>
          <a:lstStyle/>
          <a:p>
            <a:r>
              <a:rPr lang="en-US" altLang="zh-CN" dirty="0"/>
              <a:t>3.</a:t>
            </a:r>
            <a:r>
              <a:rPr lang="zh-CN" altLang="en-US" dirty="0"/>
              <a:t>报文传送其它</a:t>
            </a:r>
            <a:r>
              <a:rPr lang="en-US" altLang="zh-CN" dirty="0"/>
              <a:t>-</a:t>
            </a:r>
            <a:r>
              <a:rPr lang="zh-CN" altLang="en-US" dirty="0"/>
              <a:t>位定时与同步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>
            <a:extLst>
              <a:ext uri="{FF2B5EF4-FFF2-40B4-BE49-F238E27FC236}">
                <a16:creationId xmlns:a16="http://schemas.microsoft.com/office/drawing/2014/main" id="{239B8F6F-933C-462F-B638-5378470990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0812" y="1171575"/>
            <a:ext cx="9869095" cy="4967288"/>
          </a:xfrm>
        </p:spPr>
        <p:txBody>
          <a:bodyPr/>
          <a:lstStyle/>
          <a:p>
            <a:pPr marL="533400" indent="-533400"/>
            <a:r>
              <a:rPr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同步规则：</a:t>
            </a:r>
          </a:p>
          <a:p>
            <a:pPr marL="533400" indent="-533400">
              <a:buFont typeface="Wingdings" panose="05000000000000000000" pitchFamily="2" charset="2"/>
              <a:buAutoNum type="arabicParenBoth"/>
            </a:pP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在总线空闲时，只要检测到一个隐性到显性的边沿，就执行一次硬同步（以该边沿作为同步段）</a:t>
            </a:r>
          </a:p>
          <a:p>
            <a:pPr marL="533400" indent="-533400">
              <a:buFont typeface="Wingdings" panose="05000000000000000000" pitchFamily="2" charset="2"/>
              <a:buAutoNum type="arabicParenBoth"/>
            </a:pP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在总线不空闲时，若边沿落在同步段以外，则按其与同步段之差执行再同步（重同步）：</a:t>
            </a:r>
          </a:p>
          <a:p>
            <a:pPr marL="533400" indent="-533400">
              <a:buFont typeface="Wingdings" panose="05000000000000000000" pitchFamily="2" charset="2"/>
              <a:buAutoNum type="arabicParenBoth" startAt="3"/>
            </a:pP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再同步情况①：边沿落在同步段以后，则把所差份额加到相位缓冲段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</a:p>
          <a:p>
            <a:pPr marL="533400" indent="-533400">
              <a:buFont typeface="Wingdings" panose="05000000000000000000" pitchFamily="2" charset="2"/>
              <a:buAutoNum type="arabicParenBoth" startAt="4"/>
            </a:pP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再同步情况② ：边沿落在同步段以前，则从相位缓冲段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减去所差份额</a:t>
            </a:r>
          </a:p>
          <a:p>
            <a:pPr marL="533400" indent="-533400">
              <a:buFont typeface="Wingdings" panose="05000000000000000000" pitchFamily="2" charset="2"/>
              <a:buAutoNum type="arabicParenBoth" startAt="4"/>
            </a:pP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再同步所加减的份额有个上限，该上限可取值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1~4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个时间份额，但不可大于相位缓冲段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0444917A-4730-4431-92ED-411D0865A2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</p:spPr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3CCF9FBE-851E-4C41-8042-9FD7D571B7D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2020/4/6</a:t>
            </a:fld>
            <a:endParaRPr lang="zh-CN" altLang="en-US" dirty="0"/>
          </a:p>
        </p:txBody>
      </p:sp>
      <p:sp>
        <p:nvSpPr>
          <p:cNvPr id="5" name="标题 3">
            <a:extLst>
              <a:ext uri="{FF2B5EF4-FFF2-40B4-BE49-F238E27FC236}">
                <a16:creationId xmlns:a16="http://schemas.microsoft.com/office/drawing/2014/main" id="{BF448C88-6373-425D-B9A8-83D8A0951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697" y="117671"/>
            <a:ext cx="8220988" cy="639762"/>
          </a:xfrm>
        </p:spPr>
        <p:txBody>
          <a:bodyPr/>
          <a:lstStyle/>
          <a:p>
            <a:r>
              <a:rPr lang="en-US" altLang="zh-CN" dirty="0"/>
              <a:t> 3.</a:t>
            </a:r>
            <a:r>
              <a:rPr lang="zh-CN" altLang="en-US" dirty="0"/>
              <a:t>报文传送其它</a:t>
            </a:r>
            <a:r>
              <a:rPr lang="en-US" altLang="zh-CN" dirty="0"/>
              <a:t>-</a:t>
            </a:r>
            <a:r>
              <a:rPr lang="zh-CN" altLang="en-US" dirty="0"/>
              <a:t>位定时与同步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内容占位符 4">
            <a:extLst>
              <a:ext uri="{FF2B5EF4-FFF2-40B4-BE49-F238E27FC236}">
                <a16:creationId xmlns:a16="http://schemas.microsoft.com/office/drawing/2014/main" id="{71CE89AC-5BFB-4ACB-8191-1187E913A670}"/>
              </a:ext>
            </a:extLst>
          </p:cNvPr>
          <p:cNvSpPr txBox="1">
            <a:spLocks/>
          </p:cNvSpPr>
          <p:nvPr/>
        </p:nvSpPr>
        <p:spPr bwMode="auto">
          <a:xfrm>
            <a:off x="318915" y="1250755"/>
            <a:ext cx="11858976" cy="489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latin typeface="宋体" panose="02010600030101010101" pitchFamily="2" charset="-122"/>
              </a:rPr>
              <a:t>CAN</a:t>
            </a:r>
            <a:r>
              <a:rPr lang="zh-CN" altLang="en-US" b="1" dirty="0">
                <a:latin typeface="宋体" panose="02010600030101010101" pitchFamily="2" charset="-122"/>
              </a:rPr>
              <a:t>总线是 </a:t>
            </a:r>
            <a:r>
              <a:rPr lang="zh-CN" altLang="zh-CN" b="1" dirty="0">
                <a:latin typeface="宋体" panose="02010600030101010101" pitchFamily="2" charset="-122"/>
              </a:rPr>
              <a:t>串行数据通信协议</a:t>
            </a:r>
            <a:r>
              <a:rPr lang="zh-CN" altLang="en-US" b="1" dirty="0">
                <a:latin typeface="宋体" panose="02010600030101010101" pitchFamily="2" charset="-122"/>
              </a:rPr>
              <a:t>；集成了</a:t>
            </a:r>
            <a:r>
              <a:rPr lang="zh-CN" altLang="zh-CN" b="1" dirty="0">
                <a:latin typeface="宋体" panose="02010600030101010101" pitchFamily="2" charset="-122"/>
              </a:rPr>
              <a:t>物理层和数据链路层</a:t>
            </a:r>
            <a:r>
              <a:rPr lang="zh-CN" altLang="en-US" b="1" dirty="0">
                <a:latin typeface="宋体" panose="02010600030101010101" pitchFamily="2" charset="-122"/>
              </a:rPr>
              <a:t>； 可进行</a:t>
            </a:r>
            <a:r>
              <a:rPr lang="zh-CN" altLang="zh-CN" b="1" dirty="0">
                <a:latin typeface="宋体" panose="02010600030101010101" pitchFamily="2" charset="-122"/>
              </a:rPr>
              <a:t>位填充、数据块编码、循环冗余检验、优先级判别</a:t>
            </a:r>
            <a:r>
              <a:rPr lang="zh-CN" altLang="en-US" b="1" dirty="0">
                <a:latin typeface="宋体" panose="02010600030101010101" pitchFamily="2" charset="-122"/>
              </a:rPr>
              <a:t>等。</a:t>
            </a:r>
            <a:endParaRPr lang="en-US" altLang="zh-CN" dirty="0"/>
          </a:p>
          <a:p>
            <a:r>
              <a:rPr lang="zh-CN" altLang="en-US" dirty="0"/>
              <a:t>总线特点：</a:t>
            </a:r>
            <a:endParaRPr lang="en-US" altLang="zh-CN" dirty="0"/>
          </a:p>
          <a:p>
            <a:r>
              <a:rPr lang="en-US" altLang="zh-CN" dirty="0"/>
              <a:t>1 .</a:t>
            </a:r>
            <a:r>
              <a:rPr lang="zh-CN" altLang="en-US" dirty="0"/>
              <a:t> </a:t>
            </a:r>
            <a:r>
              <a:rPr lang="en-US" altLang="zh-CN" dirty="0"/>
              <a:t> </a:t>
            </a:r>
            <a:r>
              <a:rPr lang="zh-CN" altLang="en-US" dirty="0"/>
              <a:t>多主；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 </a:t>
            </a:r>
            <a:r>
              <a:rPr lang="en-US" altLang="zh-CN" dirty="0"/>
              <a:t>.</a:t>
            </a:r>
            <a:r>
              <a:rPr lang="zh-CN" altLang="en-US" dirty="0"/>
              <a:t> 分优先级；</a:t>
            </a:r>
            <a:endParaRPr lang="en-US" altLang="zh-CN" dirty="0"/>
          </a:p>
          <a:p>
            <a:r>
              <a:rPr lang="en-US" altLang="zh-CN" dirty="0"/>
              <a:t>3. </a:t>
            </a:r>
            <a:r>
              <a:rPr lang="zh-CN" altLang="en-US" dirty="0"/>
              <a:t>总线仲裁；</a:t>
            </a:r>
            <a:endParaRPr lang="en-US" altLang="zh-CN" dirty="0"/>
          </a:p>
          <a:p>
            <a:r>
              <a:rPr lang="en-US" altLang="zh-CN" dirty="0"/>
              <a:t>4. </a:t>
            </a:r>
            <a:r>
              <a:rPr lang="zh-CN" altLang="en-US" dirty="0"/>
              <a:t>报文滤波；</a:t>
            </a:r>
            <a:endParaRPr lang="en-US" altLang="zh-CN" dirty="0"/>
          </a:p>
          <a:p>
            <a:r>
              <a:rPr lang="en-US" altLang="zh-CN" dirty="0"/>
              <a:t>5. </a:t>
            </a:r>
            <a:r>
              <a:rPr lang="zh-CN" altLang="en-US" dirty="0"/>
              <a:t> </a:t>
            </a:r>
            <a:r>
              <a:rPr lang="en-US" altLang="zh-CN" dirty="0"/>
              <a:t>10 km </a:t>
            </a:r>
            <a:r>
              <a:rPr lang="zh-CN" altLang="en-US" dirty="0"/>
              <a:t>速率</a:t>
            </a:r>
            <a:r>
              <a:rPr lang="en-US" altLang="zh-CN" dirty="0"/>
              <a:t>1M;</a:t>
            </a:r>
          </a:p>
          <a:p>
            <a:r>
              <a:rPr lang="en-US" altLang="zh-CN" dirty="0"/>
              <a:t>6. 110 </a:t>
            </a:r>
            <a:r>
              <a:rPr lang="zh-CN" altLang="en-US" dirty="0"/>
              <a:t>节点</a:t>
            </a:r>
            <a:r>
              <a:rPr lang="en-US" altLang="zh-CN" dirty="0"/>
              <a:t> </a:t>
            </a:r>
          </a:p>
          <a:p>
            <a:r>
              <a:rPr lang="en-US" altLang="zh-CN" dirty="0"/>
              <a:t>7. </a:t>
            </a:r>
            <a:r>
              <a:rPr lang="zh-CN" altLang="en-US" dirty="0"/>
              <a:t>短帧结构；</a:t>
            </a:r>
            <a:endParaRPr lang="en-US" altLang="zh-CN" dirty="0"/>
          </a:p>
          <a:p>
            <a:endParaRPr lang="en-US" altLang="zh-CN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39A09AC-55FF-4121-8274-098822840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97" y="2378075"/>
            <a:ext cx="5543550" cy="375285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14D8E46-4957-45BB-9D8F-60A0B8F716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2C3564-C725-459F-A65B-0D8DF711C3F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2020/4/6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23B4174-AF8C-4122-90E1-1E4CC7B5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 技术特点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2D6AE3B-46DE-47E8-B4FF-A1627BD24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B07DE07-A575-418D-9127-3EA38CFADD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135" y="2987675"/>
            <a:ext cx="3810000" cy="31432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AE85BC6-8069-4C81-9434-2ABCF786C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135" y="393701"/>
            <a:ext cx="36385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34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2B708FD-CAB1-4C9D-AB14-3911CB51E1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30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556A688-414D-41F1-A409-86C10C1DFBA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008E9E3-110D-4EFD-9F4A-CE737897A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CAN</a:t>
            </a:r>
            <a:r>
              <a:rPr lang="zh-CN" altLang="en-US" dirty="0"/>
              <a:t>总线信号实录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E5C1479D-DC00-431F-BEA3-B3DE18F61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074" y="791028"/>
            <a:ext cx="12093851" cy="527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16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E182515-CE9F-4850-9AC6-7A1B833CF8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31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ED77B03-E6F4-4F28-9B95-67AAC73E3E0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6952ADA-32BB-4709-9291-5B9B433C8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CAN</a:t>
            </a:r>
            <a:r>
              <a:rPr lang="zh-CN" altLang="en-US" dirty="0"/>
              <a:t>总线信号实录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56A846BE-0A96-4957-99EE-347FF2BFA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7111" y="1250950"/>
            <a:ext cx="11222578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29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14D8E46-4957-45BB-9D8F-60A0B8F716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2C3564-C725-459F-A65B-0D8DF711C3F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23B4174-AF8C-4122-90E1-1E4CC7B5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</a:t>
            </a:r>
            <a:r>
              <a:rPr lang="zh-CN" altLang="en-US" dirty="0"/>
              <a:t>实例演示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D4646B2E-EA2A-4EEA-A754-B1DD03E4E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C5F30C1-765C-4339-AD51-55395848E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B4A75C5-6AB6-42F6-9451-876A42F7D8E8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09" y="1675096"/>
            <a:ext cx="9779000" cy="474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2D4729FB-3C24-43DD-AD1A-D4A9876F18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506419"/>
              </p:ext>
            </p:extLst>
          </p:nvPr>
        </p:nvGraphicFramePr>
        <p:xfrm>
          <a:off x="6619960" y="229196"/>
          <a:ext cx="5253125" cy="3065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Visio" r:id="rId5" imgW="2881619" imgH="1656312" progId="Visio.Drawing.11">
                  <p:embed/>
                </p:oleObj>
              </mc:Choice>
              <mc:Fallback>
                <p:oleObj name="Visio" r:id="rId5" imgW="2881619" imgH="1656312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960" y="229196"/>
                        <a:ext cx="5253125" cy="30654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06825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44BB44-D85E-4D13-B82A-D1034D9B8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文本框 1">
            <a:extLst>
              <a:ext uri="{FF2B5EF4-FFF2-40B4-BE49-F238E27FC236}">
                <a16:creationId xmlns:a16="http://schemas.microsoft.com/office/drawing/2014/main" id="{B66149A8-F143-4804-B0A4-D8125CB49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722" y="2025775"/>
            <a:ext cx="3875087" cy="7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kumimoji="0"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D699F7B-A661-4836-9F36-B72F9EB8639B}"/>
              </a:ext>
            </a:extLst>
          </p:cNvPr>
          <p:cNvSpPr/>
          <p:nvPr/>
        </p:nvSpPr>
        <p:spPr bwMode="auto">
          <a:xfrm>
            <a:off x="3755472" y="1013070"/>
            <a:ext cx="5261206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Aft>
                <a:spcPts val="1800"/>
              </a:spcAft>
              <a:defRPr/>
            </a:pPr>
            <a:r>
              <a:rPr kumimoji="0"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感谢聆听！！</a:t>
            </a:r>
            <a:endParaRPr kumimoji="0" lang="en-US" altLang="zh-CN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603A444-05F6-4717-A591-B2D971BD2352}"/>
              </a:ext>
            </a:extLst>
          </p:cNvPr>
          <p:cNvSpPr txBox="1"/>
          <p:nvPr/>
        </p:nvSpPr>
        <p:spPr>
          <a:xfrm>
            <a:off x="3049793" y="4790947"/>
            <a:ext cx="650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助力 国产芯片 国产操作系统 嵌入式系统开发！！！</a:t>
            </a:r>
          </a:p>
        </p:txBody>
      </p:sp>
      <p:sp>
        <p:nvSpPr>
          <p:cNvPr id="23" name="矩形 1">
            <a:extLst>
              <a:ext uri="{FF2B5EF4-FFF2-40B4-BE49-F238E27FC236}">
                <a16:creationId xmlns:a16="http://schemas.microsoft.com/office/drawing/2014/main" id="{46AC0E2E-5693-43A3-AD19-C6CB0C9E8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902" y="3804823"/>
            <a:ext cx="6504595" cy="34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基于自主可控基础软硬件的嵌入式系统教学</a:t>
            </a: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2128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9AAAA49-3124-458A-B51F-75D5747250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3F0C54C-E4E5-4441-B6AF-537B0C8F13C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FD2786D4-B60B-4C08-9FA9-2631F38D7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 基本概念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8AEA992D-4CD9-4FA1-AE22-0B8C0C97D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25000"/>
              </a:spcBef>
            </a:pPr>
            <a:r>
              <a:rPr lang="en-US" altLang="zh-CN" b="1" dirty="0">
                <a:solidFill>
                  <a:schemeClr val="tx2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1</a:t>
            </a:r>
            <a:r>
              <a:rPr lang="zh-CN" altLang="zh-CN" b="1" dirty="0">
                <a:solidFill>
                  <a:schemeClr val="tx2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．报文</a:t>
            </a:r>
          </a:p>
          <a:p>
            <a:pPr>
              <a:spcBef>
                <a:spcPct val="25000"/>
              </a:spcBef>
            </a:pPr>
            <a:r>
              <a:rPr lang="zh-CN" altLang="zh-CN" b="1" dirty="0">
                <a:latin typeface="宋体" panose="02010600030101010101" pitchFamily="2" charset="-122"/>
                <a:cs typeface="Tahoma" panose="020B0604030504040204" pitchFamily="34" charset="0"/>
              </a:rPr>
              <a:t>    总线上的报文以不同的固定报文格式发送，但长度</a:t>
            </a:r>
            <a:r>
              <a:rPr lang="zh-CN" altLang="en-US" b="1" dirty="0">
                <a:latin typeface="宋体" panose="02010600030101010101" pitchFamily="2" charset="-122"/>
                <a:cs typeface="Tahoma" panose="020B0604030504040204" pitchFamily="34" charset="0"/>
              </a:rPr>
              <a:t>有限制。当总线空闲时任何连接的单元都可以开始发送新的报文。</a:t>
            </a:r>
          </a:p>
          <a:p>
            <a:pPr algn="just">
              <a:spcBef>
                <a:spcPct val="25000"/>
              </a:spcBef>
            </a:pPr>
            <a:r>
              <a:rPr lang="en-US" altLang="zh-CN" b="1" dirty="0">
                <a:solidFill>
                  <a:schemeClr val="tx2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2</a:t>
            </a:r>
            <a:r>
              <a:rPr lang="zh-CN" altLang="zh-CN" b="1" dirty="0">
                <a:solidFill>
                  <a:schemeClr val="tx2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．信息路由</a:t>
            </a:r>
          </a:p>
          <a:p>
            <a:pPr algn="just">
              <a:spcBef>
                <a:spcPct val="25000"/>
              </a:spcBef>
            </a:pPr>
            <a:r>
              <a:rPr lang="zh-CN" altLang="zh-CN" b="1" dirty="0">
                <a:latin typeface="宋体" panose="02010600030101010101" pitchFamily="2" charset="-122"/>
                <a:cs typeface="Tahoma" panose="020B0604030504040204" pitchFamily="34" charset="0"/>
              </a:rPr>
              <a:t>    在</a:t>
            </a:r>
            <a:r>
              <a:rPr lang="en-US" altLang="zh-CN" b="1" dirty="0">
                <a:latin typeface="宋体" panose="02010600030101010101" pitchFamily="2" charset="-122"/>
                <a:cs typeface="Tahoma" panose="020B0604030504040204" pitchFamily="34" charset="0"/>
              </a:rPr>
              <a:t>CAN</a:t>
            </a:r>
            <a:r>
              <a:rPr lang="zh-CN" altLang="zh-CN" b="1" dirty="0">
                <a:latin typeface="宋体" panose="02010600030101010101" pitchFamily="2" charset="-122"/>
                <a:cs typeface="Tahoma" panose="020B0604030504040204" pitchFamily="34" charset="0"/>
              </a:rPr>
              <a:t>系统里，</a:t>
            </a:r>
            <a:r>
              <a:rPr lang="en-US" altLang="zh-CN" b="1" dirty="0">
                <a:latin typeface="宋体" panose="02010600030101010101" pitchFamily="2" charset="-122"/>
                <a:cs typeface="Tahoma" panose="020B0604030504040204" pitchFamily="34" charset="0"/>
              </a:rPr>
              <a:t>CAN</a:t>
            </a:r>
            <a:r>
              <a:rPr lang="zh-CN" altLang="zh-CN" b="1" dirty="0">
                <a:latin typeface="宋体" panose="02010600030101010101" pitchFamily="2" charset="-122"/>
                <a:cs typeface="Tahoma" panose="020B0604030504040204" pitchFamily="34" charset="0"/>
              </a:rPr>
              <a:t>的节点不使用任何关于系统配置的报文（比如，节点地址）。报文的内容由识别符命名。识别符不指出报文的目的地，但解释数据的含义。因此，网络上所有的节点可以通过报文滤波确定是否应对该数据做出反应。</a:t>
            </a:r>
            <a:endParaRPr lang="en-US" altLang="zh-CN" b="1" dirty="0">
              <a:latin typeface="宋体" panose="02010600030101010101" pitchFamily="2" charset="-122"/>
              <a:cs typeface="Tahoma" panose="020B0604030504040204" pitchFamily="34" charset="0"/>
            </a:endParaRPr>
          </a:p>
          <a:p>
            <a:r>
              <a:rPr lang="en-US" altLang="zh-CN" b="1" dirty="0">
                <a:solidFill>
                  <a:schemeClr val="tx2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3</a:t>
            </a:r>
            <a:r>
              <a:rPr lang="zh-CN" altLang="zh-CN" b="1" dirty="0">
                <a:solidFill>
                  <a:schemeClr val="tx2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．位速率</a:t>
            </a:r>
          </a:p>
          <a:p>
            <a:r>
              <a:rPr lang="zh-CN" altLang="zh-CN" b="1" dirty="0">
                <a:latin typeface="宋体" panose="02010600030101010101" pitchFamily="2" charset="-122"/>
                <a:cs typeface="Tahoma" panose="020B0604030504040204" pitchFamily="34" charset="0"/>
              </a:rPr>
              <a:t>   不同的系统，</a:t>
            </a:r>
            <a:r>
              <a:rPr lang="en-US" altLang="zh-CN" b="1" dirty="0">
                <a:latin typeface="宋体" panose="02010600030101010101" pitchFamily="2" charset="-122"/>
                <a:cs typeface="Tahoma" panose="020B0604030504040204" pitchFamily="34" charset="0"/>
              </a:rPr>
              <a:t>CAN</a:t>
            </a:r>
            <a:r>
              <a:rPr lang="zh-CN" altLang="zh-CN" b="1" dirty="0">
                <a:latin typeface="宋体" panose="02010600030101010101" pitchFamily="2" charset="-122"/>
                <a:cs typeface="Tahoma" panose="020B0604030504040204" pitchFamily="34" charset="0"/>
              </a:rPr>
              <a:t>的速度不同。在一个给定的系统里，位速率是唯一的，并且是固定的。</a:t>
            </a:r>
          </a:p>
        </p:txBody>
      </p:sp>
    </p:spTree>
    <p:extLst>
      <p:ext uri="{BB962C8B-B14F-4D97-AF65-F5344CB8AC3E}">
        <p14:creationId xmlns:p14="http://schemas.microsoft.com/office/powerpoint/2010/main" val="2904912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14D8E46-4957-45BB-9D8F-60A0B8F716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2C3564-C725-459F-A65B-0D8DF711C3F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23B4174-AF8C-4122-90E1-1E4CC7B5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 基本概念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D4646B2E-EA2A-4EEA-A754-B1DD03E4E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841EC6F-2F0B-4F1F-80EB-4DDA311FA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E3E88B0-7AA0-4ADE-B52C-4F0BDA3CC588}"/>
              </a:ext>
            </a:extLst>
          </p:cNvPr>
          <p:cNvSpPr/>
          <p:nvPr/>
        </p:nvSpPr>
        <p:spPr>
          <a:xfrm>
            <a:off x="1148860" y="1152145"/>
            <a:ext cx="10234247" cy="568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2800" b="1" dirty="0">
                <a:solidFill>
                  <a:srgbClr val="00206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4</a:t>
            </a:r>
            <a:r>
              <a:rPr lang="zh-CN" altLang="zh-CN" sz="2800" b="1" dirty="0">
                <a:solidFill>
                  <a:srgbClr val="00206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．优先权</a:t>
            </a:r>
          </a:p>
          <a:p>
            <a:pPr algn="just">
              <a:spcBef>
                <a:spcPct val="50000"/>
              </a:spcBef>
            </a:pPr>
            <a:r>
              <a:rPr lang="zh-CN" altLang="zh-CN" sz="2800" b="1" dirty="0">
                <a:latin typeface="宋体" panose="02010600030101010101" pitchFamily="2" charset="-122"/>
                <a:cs typeface="Tahoma" panose="020B0604030504040204" pitchFamily="34" charset="0"/>
              </a:rPr>
              <a:t>   在总线访问期间，</a:t>
            </a:r>
            <a:r>
              <a:rPr lang="zh-CN" altLang="en-US" sz="2800" b="1" dirty="0">
                <a:latin typeface="宋体" panose="02010600030101010101" pitchFamily="2" charset="-122"/>
                <a:cs typeface="Tahoma" panose="020B0604030504040204" pitchFamily="34" charset="0"/>
              </a:rPr>
              <a:t>标识符定义一个报文的优先权。</a:t>
            </a:r>
          </a:p>
          <a:p>
            <a:pPr algn="just">
              <a:spcBef>
                <a:spcPct val="50000"/>
              </a:spcBef>
            </a:pPr>
            <a:r>
              <a:rPr lang="en-US" altLang="zh-CN" sz="2800" b="1" dirty="0">
                <a:solidFill>
                  <a:srgbClr val="00206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5</a:t>
            </a:r>
            <a:r>
              <a:rPr lang="zh-CN" altLang="zh-CN" sz="2800" b="1" dirty="0">
                <a:solidFill>
                  <a:srgbClr val="00206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．远程数据请求</a:t>
            </a:r>
          </a:p>
          <a:p>
            <a:pPr algn="just">
              <a:spcBef>
                <a:spcPct val="50000"/>
              </a:spcBef>
            </a:pPr>
            <a:r>
              <a:rPr lang="zh-CN" altLang="zh-CN" sz="2800" b="1" dirty="0">
                <a:latin typeface="宋体" panose="02010600030101010101" pitchFamily="2" charset="-122"/>
                <a:cs typeface="Tahoma" panose="020B0604030504040204" pitchFamily="34" charset="0"/>
              </a:rPr>
              <a:t>   通过发送远程帧，需要数据的节点可以请求另一节点发送相应的数据帧。数据帧和相应的远程帧是由相同的识别符命名的。</a:t>
            </a:r>
            <a:endParaRPr lang="en-US" altLang="zh-CN" sz="2800" b="1" dirty="0">
              <a:latin typeface="宋体" panose="02010600030101010101" pitchFamily="2" charset="-122"/>
              <a:cs typeface="Tahoma" panose="020B060403050404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zh-CN" sz="2800" b="1" dirty="0">
                <a:solidFill>
                  <a:srgbClr val="002060"/>
                </a:solidFill>
                <a:latin typeface="宋体" panose="02010600030101010101" pitchFamily="2" charset="-122"/>
                <a:ea typeface="黑体" panose="02010609060101010101" pitchFamily="49" charset="-122"/>
                <a:cs typeface="Tahoma" panose="020B0604030504040204" pitchFamily="34" charset="0"/>
              </a:rPr>
              <a:t>6.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黑体" panose="02010609060101010101" pitchFamily="49" charset="-122"/>
                <a:cs typeface="Tahoma" panose="020B0604030504040204" pitchFamily="34" charset="0"/>
              </a:rPr>
              <a:t>多主站</a:t>
            </a:r>
          </a:p>
          <a:p>
            <a:pPr algn="just"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cs typeface="Tahoma" panose="020B0604030504040204" pitchFamily="34" charset="0"/>
              </a:rPr>
              <a:t>   任何单元均可开始发送报文</a:t>
            </a:r>
            <a:endParaRPr lang="en-US" altLang="zh-CN" sz="2800" b="1" dirty="0">
              <a:latin typeface="宋体" panose="02010600030101010101" pitchFamily="2" charset="-122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宋体" panose="02010600030101010101" pitchFamily="2" charset="-122"/>
                <a:cs typeface="Tahoma" panose="020B0604030504040204" pitchFamily="34" charset="0"/>
              </a:rPr>
              <a:t>7</a:t>
            </a:r>
            <a:r>
              <a:rPr lang="zh-CN" altLang="zh-CN" sz="2800" b="1" dirty="0">
                <a:solidFill>
                  <a:srgbClr val="002060"/>
                </a:solidFill>
                <a:latin typeface="宋体" panose="02010600030101010101" pitchFamily="2" charset="-122"/>
                <a:cs typeface="Tahoma" panose="020B0604030504040204" pitchFamily="34" charset="0"/>
              </a:rPr>
              <a:t>．仲裁</a:t>
            </a:r>
          </a:p>
          <a:p>
            <a:pPr>
              <a:lnSpc>
                <a:spcPct val="120000"/>
              </a:lnSpc>
            </a:pPr>
            <a:r>
              <a:rPr lang="zh-CN" altLang="zh-CN" sz="2800" b="1" dirty="0">
                <a:latin typeface="宋体" panose="02010600030101010101" pitchFamily="2" charset="-122"/>
                <a:cs typeface="Tahoma" panose="020B0604030504040204" pitchFamily="34" charset="0"/>
              </a:rPr>
              <a:t>  只要总线空闲，任何单元都可以开始发送报文。</a:t>
            </a:r>
            <a:endParaRPr lang="en-US" altLang="zh-CN" sz="2800" b="1" dirty="0">
              <a:latin typeface="宋体" panose="02010600030101010101" pitchFamily="2" charset="-122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latin typeface="宋体" panose="02010600030101010101" pitchFamily="2" charset="-122"/>
                <a:cs typeface="Tahoma" panose="020B0604030504040204" pitchFamily="34" charset="0"/>
              </a:rPr>
              <a:t>	</a:t>
            </a:r>
            <a:endParaRPr lang="zh-CN" altLang="en-US" sz="2800" b="1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2471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92ACA9E-1F43-4889-A28E-49D8861C99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103B559-0572-46C8-859B-50E36BA8BDD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E6EDE006-1656-4B51-BB56-E0D13D925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 基本概念</a:t>
            </a:r>
            <a:r>
              <a:rPr lang="en-US" altLang="zh-CN" dirty="0"/>
              <a:t>-</a:t>
            </a:r>
            <a:r>
              <a:rPr lang="zh-CN" altLang="en-US" dirty="0"/>
              <a:t>标识符的逐位仲裁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46A3399-E2E7-49B4-A17A-82D142531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41503"/>
            <a:ext cx="9453496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  <a:buClr>
                <a:schemeClr val="folHlink"/>
              </a:buClr>
              <a:buSzTx/>
              <a:buNone/>
            </a:pPr>
            <a:endParaRPr lang="zh-CN" altLang="en-US" sz="2800" b="1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grpSp>
        <p:nvGrpSpPr>
          <p:cNvPr id="36" name="Group 2">
            <a:extLst>
              <a:ext uri="{FF2B5EF4-FFF2-40B4-BE49-F238E27FC236}">
                <a16:creationId xmlns:a16="http://schemas.microsoft.com/office/drawing/2014/main" id="{46222958-4553-4776-B6BE-09A41892D307}"/>
              </a:ext>
            </a:extLst>
          </p:cNvPr>
          <p:cNvGrpSpPr>
            <a:grpSpLocks/>
          </p:cNvGrpSpPr>
          <p:nvPr/>
        </p:nvGrpSpPr>
        <p:grpSpPr bwMode="auto">
          <a:xfrm>
            <a:off x="1900304" y="2436652"/>
            <a:ext cx="8655050" cy="3479965"/>
            <a:chOff x="0" y="0"/>
            <a:chExt cx="13631" cy="5482"/>
          </a:xfrm>
        </p:grpSpPr>
        <p:sp>
          <p:nvSpPr>
            <p:cNvPr id="37" name="Text Box 3">
              <a:extLst>
                <a:ext uri="{FF2B5EF4-FFF2-40B4-BE49-F238E27FC236}">
                  <a16:creationId xmlns:a16="http://schemas.microsoft.com/office/drawing/2014/main" id="{3B45CF96-F615-4D83-B878-949E5E17E4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4762"/>
              <a:ext cx="12480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" name="Text Box 4">
              <a:extLst>
                <a:ext uri="{FF2B5EF4-FFF2-40B4-BE49-F238E27FC236}">
                  <a16:creationId xmlns:a16="http://schemas.microsoft.com/office/drawing/2014/main" id="{CEEA2AFE-E16B-48D7-BF38-97228D9803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855"/>
              <a:ext cx="1800" cy="118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 eaLnBrk="0" hangingPunct="0"/>
              <a:r>
                <a:rPr lang="zh-CN" altLang="zh-CN">
                  <a:solidFill>
                    <a:srgbClr val="1C1C1C"/>
                  </a:solidFill>
                  <a:latin typeface="Times New Roman" panose="02020603050405020304" pitchFamily="18" charset="0"/>
                </a:rPr>
                <a:t>站</a:t>
              </a:r>
              <a:r>
                <a:rPr lang="en-US" altLang="zh-CN">
                  <a:solidFill>
                    <a:srgbClr val="1C1C1C"/>
                  </a:solidFill>
                  <a:latin typeface="Times New Roman" panose="02020603050405020304" pitchFamily="18" charset="0"/>
                </a:rPr>
                <a:t>3</a:t>
              </a:r>
              <a:r>
                <a:rPr lang="zh-CN" altLang="zh-CN">
                  <a:solidFill>
                    <a:srgbClr val="1C1C1C"/>
                  </a:solidFill>
                  <a:latin typeface="Times New Roman" panose="02020603050405020304" pitchFamily="18" charset="0"/>
                </a:rPr>
                <a:t>报文</a:t>
              </a:r>
            </a:p>
          </p:txBody>
        </p:sp>
        <p:sp>
          <p:nvSpPr>
            <p:cNvPr id="39" name="Text Box 5">
              <a:extLst>
                <a:ext uri="{FF2B5EF4-FFF2-40B4-BE49-F238E27FC236}">
                  <a16:creationId xmlns:a16="http://schemas.microsoft.com/office/drawing/2014/main" id="{54CDEBB4-D5C8-4207-8FC6-C5B29BFA5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890"/>
              <a:ext cx="1800" cy="118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 eaLnBrk="0" hangingPunct="0"/>
              <a:r>
                <a:rPr lang="zh-CN" altLang="zh-CN" dirty="0">
                  <a:solidFill>
                    <a:srgbClr val="1C1C1C"/>
                  </a:solidFill>
                  <a:latin typeface="Times New Roman" panose="02020603050405020304" pitchFamily="18" charset="0"/>
                </a:rPr>
                <a:t>站</a:t>
              </a:r>
              <a:r>
                <a:rPr lang="en-US" altLang="zh-CN" dirty="0">
                  <a:solidFill>
                    <a:srgbClr val="1C1C1C"/>
                  </a:solidFill>
                  <a:latin typeface="Times New Roman" panose="02020603050405020304" pitchFamily="18" charset="0"/>
                </a:rPr>
                <a:t>1</a:t>
              </a:r>
              <a:r>
                <a:rPr lang="zh-CN" altLang="zh-CN" dirty="0">
                  <a:solidFill>
                    <a:srgbClr val="1C1C1C"/>
                  </a:solidFill>
                  <a:latin typeface="Times New Roman" panose="02020603050405020304" pitchFamily="18" charset="0"/>
                </a:rPr>
                <a:t>报文</a:t>
              </a:r>
            </a:p>
          </p:txBody>
        </p:sp>
        <p:sp>
          <p:nvSpPr>
            <p:cNvPr id="40" name="Text Box 6">
              <a:extLst>
                <a:ext uri="{FF2B5EF4-FFF2-40B4-BE49-F238E27FC236}">
                  <a16:creationId xmlns:a16="http://schemas.microsoft.com/office/drawing/2014/main" id="{E34DAC2A-308A-4508-85AC-FEFB21EE07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372"/>
              <a:ext cx="1800" cy="118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 eaLnBrk="0" hangingPunct="0"/>
              <a:r>
                <a:rPr lang="zh-CN" altLang="zh-CN">
                  <a:solidFill>
                    <a:srgbClr val="1C1C1C"/>
                  </a:solidFill>
                  <a:latin typeface="Times New Roman" panose="02020603050405020304" pitchFamily="18" charset="0"/>
                </a:rPr>
                <a:t>站</a:t>
              </a:r>
              <a:r>
                <a:rPr lang="en-US" altLang="zh-CN">
                  <a:solidFill>
                    <a:srgbClr val="1C1C1C"/>
                  </a:solidFill>
                  <a:latin typeface="Times New Roman" panose="02020603050405020304" pitchFamily="18" charset="0"/>
                </a:rPr>
                <a:t>2</a:t>
              </a:r>
              <a:r>
                <a:rPr lang="zh-CN" altLang="zh-CN">
                  <a:solidFill>
                    <a:srgbClr val="1C1C1C"/>
                  </a:solidFill>
                  <a:latin typeface="Times New Roman" panose="02020603050405020304" pitchFamily="18" charset="0"/>
                </a:rPr>
                <a:t>报文</a:t>
              </a:r>
            </a:p>
          </p:txBody>
        </p:sp>
        <p:sp>
          <p:nvSpPr>
            <p:cNvPr id="41" name="Rectangle 7">
              <a:extLst>
                <a:ext uri="{FF2B5EF4-FFF2-40B4-BE49-F238E27FC236}">
                  <a16:creationId xmlns:a16="http://schemas.microsoft.com/office/drawing/2014/main" id="{BBB3B004-AB88-4001-AF57-7AB270B7B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038"/>
              <a:ext cx="2700" cy="8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2000" rIns="0"/>
            <a:lstStyle/>
            <a:p>
              <a:pPr algn="just" eaLnBrk="0" hangingPunct="0"/>
              <a:r>
                <a:rPr lang="en-US" altLang="zh-CN">
                  <a:solidFill>
                    <a:srgbClr val="1C1C1C"/>
                  </a:solidFill>
                  <a:latin typeface="Times New Roman" panose="02020603050405020304" pitchFamily="18" charset="0"/>
                </a:rPr>
                <a:t>01111110000</a:t>
              </a:r>
            </a:p>
          </p:txBody>
        </p:sp>
        <p:sp>
          <p:nvSpPr>
            <p:cNvPr id="42" name="Text Box 8">
              <a:extLst>
                <a:ext uri="{FF2B5EF4-FFF2-40B4-BE49-F238E27FC236}">
                  <a16:creationId xmlns:a16="http://schemas.microsoft.com/office/drawing/2014/main" id="{E5A0C8FE-98C5-4A2B-B5CE-3C37261873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1" y="0"/>
              <a:ext cx="1973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just" eaLnBrk="0" hangingPunct="0"/>
              <a:r>
                <a:rPr lang="zh-CN" altLang="en-US" dirty="0">
                  <a:solidFill>
                    <a:srgbClr val="1C1C1C"/>
                  </a:solidFill>
                  <a:latin typeface="Times New Roman" panose="02020603050405020304" pitchFamily="18" charset="0"/>
                </a:rPr>
                <a:t>报文标识符</a:t>
              </a:r>
            </a:p>
          </p:txBody>
        </p:sp>
        <p:sp>
          <p:nvSpPr>
            <p:cNvPr id="43" name="Line 9">
              <a:extLst>
                <a:ext uri="{FF2B5EF4-FFF2-40B4-BE49-F238E27FC236}">
                  <a16:creationId xmlns:a16="http://schemas.microsoft.com/office/drawing/2014/main" id="{B1F69D09-2D4B-4E34-8E27-27D20310B3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0" y="1482"/>
              <a:ext cx="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Line 10">
              <a:extLst>
                <a:ext uri="{FF2B5EF4-FFF2-40B4-BE49-F238E27FC236}">
                  <a16:creationId xmlns:a16="http://schemas.microsoft.com/office/drawing/2014/main" id="{7B15F332-2063-4915-9A37-27A0D79A61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0" y="2964"/>
              <a:ext cx="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Line 11">
              <a:extLst>
                <a:ext uri="{FF2B5EF4-FFF2-40B4-BE49-F238E27FC236}">
                  <a16:creationId xmlns:a16="http://schemas.microsoft.com/office/drawing/2014/main" id="{0C094459-6771-45F1-8724-65EB675A78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0" y="4447"/>
              <a:ext cx="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Rectangle 12">
              <a:extLst>
                <a:ext uri="{FF2B5EF4-FFF2-40B4-BE49-F238E27FC236}">
                  <a16:creationId xmlns:a16="http://schemas.microsoft.com/office/drawing/2014/main" id="{56934CA8-2087-419D-B416-3F585CC40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520"/>
              <a:ext cx="2700" cy="8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2000" rIns="0"/>
            <a:lstStyle/>
            <a:p>
              <a:pPr algn="just" eaLnBrk="0" hangingPunct="0"/>
              <a:r>
                <a:rPr lang="en-US" altLang="zh-CN">
                  <a:solidFill>
                    <a:srgbClr val="1C1C1C"/>
                  </a:solidFill>
                  <a:latin typeface="Times New Roman" panose="02020603050405020304" pitchFamily="18" charset="0"/>
                </a:rPr>
                <a:t>01001100000</a:t>
              </a:r>
            </a:p>
          </p:txBody>
        </p:sp>
        <p:sp>
          <p:nvSpPr>
            <p:cNvPr id="47" name="Rectangle 13">
              <a:extLst>
                <a:ext uri="{FF2B5EF4-FFF2-40B4-BE49-F238E27FC236}">
                  <a16:creationId xmlns:a16="http://schemas.microsoft.com/office/drawing/2014/main" id="{3C0A3FFD-778F-4181-BD82-8FE1D2374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4003"/>
              <a:ext cx="2700" cy="8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2000" rIns="0"/>
            <a:lstStyle/>
            <a:p>
              <a:pPr algn="just" eaLnBrk="0" hangingPunct="0"/>
              <a:r>
                <a:rPr lang="en-US" altLang="zh-CN">
                  <a:solidFill>
                    <a:srgbClr val="1C1C1C"/>
                  </a:solidFill>
                  <a:latin typeface="Times New Roman" panose="02020603050405020304" pitchFamily="18" charset="0"/>
                </a:rPr>
                <a:t>01001110000</a:t>
              </a:r>
              <a:r>
                <a:rPr lang="en-US" altLang="zh-CN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8" name="Text Box 14">
              <a:extLst>
                <a:ext uri="{FF2B5EF4-FFF2-40B4-BE49-F238E27FC236}">
                  <a16:creationId xmlns:a16="http://schemas.microsoft.com/office/drawing/2014/main" id="{691F26AB-5FA7-4873-A8AB-2825596597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3" y="1050"/>
              <a:ext cx="1077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 eaLnBrk="0" hangingPunct="0"/>
              <a:r>
                <a:rPr lang="zh-CN" altLang="en-US">
                  <a:solidFill>
                    <a:srgbClr val="1C1C1C"/>
                  </a:solidFill>
                  <a:latin typeface="Times New Roman" panose="02020603050405020304" pitchFamily="18" charset="0"/>
                </a:rPr>
                <a:t>丢掉</a:t>
              </a:r>
            </a:p>
          </p:txBody>
        </p:sp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00BC5EE0-418A-4BBF-BEE6-75D1F61FE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0" y="2520"/>
              <a:ext cx="2700" cy="8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2000" rIns="0"/>
            <a:lstStyle/>
            <a:p>
              <a:pPr algn="just" eaLnBrk="0" hangingPunct="0"/>
              <a:r>
                <a:rPr lang="en-US" altLang="zh-CN">
                  <a:solidFill>
                    <a:srgbClr val="1C1C1C"/>
                  </a:solidFill>
                  <a:latin typeface="Times New Roman" panose="02020603050405020304" pitchFamily="18" charset="0"/>
                </a:rPr>
                <a:t>01001100000</a:t>
              </a:r>
            </a:p>
          </p:txBody>
        </p:sp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E3BE6CF7-98DE-41A7-A221-3781FB012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0" y="4003"/>
              <a:ext cx="2700" cy="8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2000" rIns="0"/>
            <a:lstStyle/>
            <a:p>
              <a:pPr algn="just" eaLnBrk="0" hangingPunct="0"/>
              <a:r>
                <a:rPr lang="en-US" altLang="zh-CN">
                  <a:solidFill>
                    <a:srgbClr val="1C1C1C"/>
                  </a:solidFill>
                  <a:latin typeface="Times New Roman" panose="02020603050405020304" pitchFamily="18" charset="0"/>
                </a:rPr>
                <a:t>010011100001</a:t>
              </a:r>
            </a:p>
            <a:p>
              <a:pPr algn="just" eaLnBrk="0" hangingPunct="0"/>
              <a:endParaRPr lang="zh-CN" altLang="zh-CN">
                <a:latin typeface="Times New Roman" panose="02020603050405020304" pitchFamily="18" charset="0"/>
              </a:endParaRPr>
            </a:p>
          </p:txBody>
        </p:sp>
        <p:sp>
          <p:nvSpPr>
            <p:cNvPr id="51" name="Rectangle 17">
              <a:extLst>
                <a:ext uri="{FF2B5EF4-FFF2-40B4-BE49-F238E27FC236}">
                  <a16:creationId xmlns:a16="http://schemas.microsoft.com/office/drawing/2014/main" id="{C15DE989-DFD4-47A9-985A-F4E8686A4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0" y="2520"/>
              <a:ext cx="2700" cy="8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2000" rIns="0"/>
            <a:lstStyle/>
            <a:p>
              <a:pPr algn="just" eaLnBrk="0" hangingPunct="0"/>
              <a:r>
                <a:rPr lang="en-US" altLang="zh-CN">
                  <a:solidFill>
                    <a:srgbClr val="1C1C1C"/>
                  </a:solidFill>
                  <a:latin typeface="Times New Roman" panose="02020603050405020304" pitchFamily="18" charset="0"/>
                </a:rPr>
                <a:t>01001100000</a:t>
              </a:r>
            </a:p>
          </p:txBody>
        </p:sp>
        <p:sp>
          <p:nvSpPr>
            <p:cNvPr id="52" name="Line 18">
              <a:extLst>
                <a:ext uri="{FF2B5EF4-FFF2-40B4-BE49-F238E27FC236}">
                  <a16:creationId xmlns:a16="http://schemas.microsoft.com/office/drawing/2014/main" id="{8166E08F-86A4-4E85-B409-0EFD25A4F7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00" y="2964"/>
              <a:ext cx="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Text Box 19">
              <a:extLst>
                <a:ext uri="{FF2B5EF4-FFF2-40B4-BE49-F238E27FC236}">
                  <a16:creationId xmlns:a16="http://schemas.microsoft.com/office/drawing/2014/main" id="{2A15E7F2-15B6-46A2-A08A-73B88C2A42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99" y="4147"/>
              <a:ext cx="108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 eaLnBrk="0" hangingPunct="0"/>
              <a:r>
                <a:rPr lang="zh-CN" altLang="en-US">
                  <a:solidFill>
                    <a:srgbClr val="1C1C1C"/>
                  </a:solidFill>
                  <a:latin typeface="Times New Roman" panose="02020603050405020304" pitchFamily="18" charset="0"/>
                </a:rPr>
                <a:t>丢掉</a:t>
              </a:r>
            </a:p>
          </p:txBody>
        </p:sp>
        <p:sp>
          <p:nvSpPr>
            <p:cNvPr id="54" name="Text Box 20">
              <a:extLst>
                <a:ext uri="{FF2B5EF4-FFF2-40B4-BE49-F238E27FC236}">
                  <a16:creationId xmlns:a16="http://schemas.microsoft.com/office/drawing/2014/main" id="{29AC8B94-DDD9-4090-894F-79567B258B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40" y="2781"/>
              <a:ext cx="1291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 eaLnBrk="0" hangingPunct="0"/>
              <a:r>
                <a:rPr lang="zh-CN" altLang="en-US">
                  <a:solidFill>
                    <a:srgbClr val="1C1C1C"/>
                  </a:solidFill>
                  <a:latin typeface="Times New Roman" panose="02020603050405020304" pitchFamily="18" charset="0"/>
                </a:rPr>
                <a:t>跟踪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557BAB45-5529-48FF-98A1-5D2A7FB1DD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0" y="2964"/>
              <a:ext cx="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Line 22">
              <a:extLst>
                <a:ext uri="{FF2B5EF4-FFF2-40B4-BE49-F238E27FC236}">
                  <a16:creationId xmlns:a16="http://schemas.microsoft.com/office/drawing/2014/main" id="{59EF7F3F-9DDA-4C55-8CAD-2D731E9735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0" y="4447"/>
              <a:ext cx="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Line 23">
              <a:extLst>
                <a:ext uri="{FF2B5EF4-FFF2-40B4-BE49-F238E27FC236}">
                  <a16:creationId xmlns:a16="http://schemas.microsoft.com/office/drawing/2014/main" id="{B7B86468-76D3-4178-A46C-3FF8CB75E1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00" y="2953"/>
              <a:ext cx="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Line 25">
              <a:extLst>
                <a:ext uri="{FF2B5EF4-FFF2-40B4-BE49-F238E27FC236}">
                  <a16:creationId xmlns:a16="http://schemas.microsoft.com/office/drawing/2014/main" id="{8A41A837-BA7B-4EB6-A8AC-7F7E620E09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15" y="4422"/>
              <a:ext cx="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Line 26">
              <a:extLst>
                <a:ext uri="{FF2B5EF4-FFF2-40B4-BE49-F238E27FC236}">
                  <a16:creationId xmlns:a16="http://schemas.microsoft.com/office/drawing/2014/main" id="{AC8CF5D1-CDB3-48AB-8AFE-7E31502C98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3" y="1360"/>
              <a:ext cx="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02F0EB21-960C-4369-B60E-887D8FCABD1D}"/>
              </a:ext>
            </a:extLst>
          </p:cNvPr>
          <p:cNvSpPr/>
          <p:nvPr/>
        </p:nvSpPr>
        <p:spPr>
          <a:xfrm>
            <a:off x="3395758" y="1162077"/>
            <a:ext cx="6343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宋体" panose="02010600030101010101" pitchFamily="2" charset="-122"/>
                <a:cs typeface="Tahoma" panose="020B0604030504040204" pitchFamily="34" charset="0"/>
              </a:rPr>
              <a:t>逐位仲裁规则，借助标识符</a:t>
            </a:r>
            <a:r>
              <a:rPr lang="en-US" altLang="zh-CN" sz="3200" b="1" dirty="0">
                <a:latin typeface="宋体" panose="02010600030101010101" pitchFamily="2" charset="-122"/>
                <a:cs typeface="Tahoma" panose="020B0604030504040204" pitchFamily="34" charset="0"/>
              </a:rPr>
              <a:t>ID</a:t>
            </a:r>
            <a:r>
              <a:rPr lang="zh-CN" altLang="en-US" sz="3200" b="1" dirty="0">
                <a:latin typeface="宋体" panose="02010600030101010101" pitchFamily="2" charset="-122"/>
                <a:cs typeface="Tahoma" panose="020B0604030504040204" pitchFamily="34" charset="0"/>
              </a:rPr>
              <a:t>解决</a:t>
            </a:r>
            <a:endParaRPr lang="zh-CN" altLang="en-US" sz="3200" dirty="0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B5C0A021-1F51-48DA-A2B9-C448F6354233}"/>
              </a:ext>
            </a:extLst>
          </p:cNvPr>
          <p:cNvSpPr/>
          <p:nvPr/>
        </p:nvSpPr>
        <p:spPr bwMode="auto">
          <a:xfrm>
            <a:off x="3732883" y="2868991"/>
            <a:ext cx="97679" cy="27664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A4CD522C-6F23-4723-8824-8DD1EBF1F3FD}"/>
              </a:ext>
            </a:extLst>
          </p:cNvPr>
          <p:cNvSpPr/>
          <p:nvPr/>
        </p:nvSpPr>
        <p:spPr bwMode="auto">
          <a:xfrm>
            <a:off x="4145855" y="3753224"/>
            <a:ext cx="173621" cy="18900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53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1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92ACA9E-1F43-4889-A28E-49D8861C99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103B559-0572-46C8-859B-50E36BA8BDD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E6EDE006-1656-4B51-BB56-E0D13D925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 基本概念</a:t>
            </a:r>
            <a:r>
              <a:rPr lang="en-US" altLang="zh-CN" dirty="0"/>
              <a:t>-</a:t>
            </a:r>
            <a:r>
              <a:rPr lang="zh-CN" altLang="en-US" dirty="0"/>
              <a:t>标识符的逐位仲裁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F812C0F-5E99-48F1-918F-50CC5ADD9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767" y="1382344"/>
            <a:ext cx="1233530" cy="170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zh-CN" altLang="en-US" sz="2100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显性</a:t>
            </a:r>
            <a:endParaRPr lang="en-US" altLang="zh-CN" sz="2100" b="1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15000"/>
              </a:lnSpc>
            </a:pPr>
            <a:endParaRPr lang="en-US" altLang="zh-CN" sz="2100" b="1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zh-CN" altLang="en-US" sz="2100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隐性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46A3399-E2E7-49B4-A17A-82D142531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41503"/>
            <a:ext cx="9453496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  <a:buClr>
                <a:schemeClr val="folHlink"/>
              </a:buClr>
              <a:buSzTx/>
              <a:buNone/>
            </a:pPr>
            <a:endParaRPr lang="zh-CN" altLang="en-US" sz="2800" b="1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199CB601-D471-4228-AC58-663B855A6879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398989"/>
              </p:ext>
            </p:extLst>
          </p:nvPr>
        </p:nvGraphicFramePr>
        <p:xfrm>
          <a:off x="2454459" y="1382344"/>
          <a:ext cx="7790543" cy="4835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Drawing" r:id="rId4" imgW="8201477" imgH="5096117" progId="WPDraw30.Drawing">
                  <p:embed/>
                </p:oleObj>
              </mc:Choice>
              <mc:Fallback>
                <p:oleObj name="Drawing" r:id="rId4" imgW="8201477" imgH="5096117" progId="WPDraw30.Drawing">
                  <p:embed/>
                  <p:pic>
                    <p:nvPicPr>
                      <p:cNvPr id="10" name="Object 3">
                        <a:extLst>
                          <a:ext uri="{FF2B5EF4-FFF2-40B4-BE49-F238E27FC236}">
                            <a16:creationId xmlns:a16="http://schemas.microsoft.com/office/drawing/2014/main" id="{199CB601-D471-4228-AC58-663B855A68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459" y="1382344"/>
                        <a:ext cx="7790543" cy="48354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711C4B0-CE8F-48C1-A647-604E941E9065}"/>
              </a:ext>
            </a:extLst>
          </p:cNvPr>
          <p:cNvCxnSpPr/>
          <p:nvPr/>
        </p:nvCxnSpPr>
        <p:spPr>
          <a:xfrm flipH="1">
            <a:off x="8592457" y="2681366"/>
            <a:ext cx="1320800" cy="990748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466A0B2C-F428-4825-A8C1-09296C2D8750}"/>
              </a:ext>
            </a:extLst>
          </p:cNvPr>
          <p:cNvCxnSpPr>
            <a:cxnSpLocks/>
          </p:cNvCxnSpPr>
          <p:nvPr/>
        </p:nvCxnSpPr>
        <p:spPr>
          <a:xfrm>
            <a:off x="8969829" y="2681366"/>
            <a:ext cx="767466" cy="990748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68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9867299-9943-4913-9A99-8135024A67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1E0718-624B-4988-B8A4-364AC8BFFDF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A5902562-14D4-4DFC-903A-C1DC8752B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 基本概念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CC244110-1625-4553-AB96-99BE33ED3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50000"/>
              </a:spcBef>
            </a:pPr>
            <a:r>
              <a:rPr lang="en-US" altLang="zh-CN" b="1" dirty="0">
                <a:solidFill>
                  <a:srgbClr val="00206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8</a:t>
            </a:r>
            <a:r>
              <a:rPr lang="zh-CN" altLang="zh-CN" b="1" dirty="0">
                <a:solidFill>
                  <a:srgbClr val="00206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．故障界定</a:t>
            </a:r>
          </a:p>
          <a:p>
            <a:pPr algn="just">
              <a:spcBef>
                <a:spcPct val="20000"/>
              </a:spcBef>
            </a:pPr>
            <a:r>
              <a:rPr lang="zh-CN" altLang="zh-CN" b="1" dirty="0">
                <a:latin typeface="宋体" panose="02010600030101010101" pitchFamily="2" charset="-122"/>
                <a:cs typeface="Tahoma" panose="020B0604030504040204" pitchFamily="34" charset="0"/>
              </a:rPr>
              <a:t>    </a:t>
            </a:r>
            <a:r>
              <a:rPr lang="en-US" altLang="zh-CN" b="1" dirty="0">
                <a:latin typeface="宋体" panose="02010600030101010101" pitchFamily="2" charset="-122"/>
                <a:cs typeface="Tahoma" panose="020B0604030504040204" pitchFamily="34" charset="0"/>
              </a:rPr>
              <a:t>CAN</a:t>
            </a:r>
            <a:r>
              <a:rPr lang="zh-CN" altLang="zh-CN" b="1" dirty="0">
                <a:latin typeface="宋体" panose="02010600030101010101" pitchFamily="2" charset="-122"/>
                <a:cs typeface="Tahoma" panose="020B0604030504040204" pitchFamily="34" charset="0"/>
              </a:rPr>
              <a:t>节点能够把永久故障和短暂扰动区别开来。故障的节点会被关闭。</a:t>
            </a:r>
            <a:endParaRPr lang="zh-CN" altLang="zh-CN" b="1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</a:pPr>
            <a:r>
              <a:rPr lang="en-US" altLang="zh-CN" b="1" dirty="0">
                <a:solidFill>
                  <a:srgbClr val="00206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9</a:t>
            </a:r>
            <a:r>
              <a:rPr lang="zh-CN" altLang="zh-CN" b="1" dirty="0">
                <a:solidFill>
                  <a:srgbClr val="00206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．</a:t>
            </a:r>
            <a:r>
              <a:rPr lang="zh-CN" altLang="en-US" b="1" dirty="0">
                <a:solidFill>
                  <a:srgbClr val="00206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总线数值表示</a:t>
            </a:r>
          </a:p>
          <a:p>
            <a:pPr algn="just">
              <a:spcBef>
                <a:spcPct val="20000"/>
              </a:spcBef>
            </a:pPr>
            <a:r>
              <a:rPr lang="zh-CN" altLang="zh-CN" b="1" dirty="0">
                <a:latin typeface="宋体" panose="02010600030101010101" pitchFamily="2" charset="-122"/>
                <a:cs typeface="Tahoma" panose="020B0604030504040204" pitchFamily="34" charset="0"/>
              </a:rPr>
              <a:t>    总线有二个互补的逻辑值：</a:t>
            </a:r>
            <a:r>
              <a:rPr lang="zh-CN" altLang="zh-CN" b="1" dirty="0">
                <a:latin typeface="Times New Roman" panose="02020603050405020304" pitchFamily="18" charset="0"/>
                <a:cs typeface="Tahoma" panose="020B0604030504040204" pitchFamily="34" charset="0"/>
              </a:rPr>
              <a:t>“</a:t>
            </a:r>
            <a:r>
              <a:rPr lang="zh-CN" altLang="zh-CN" b="1" dirty="0">
                <a:latin typeface="宋体" panose="02010600030101010101" pitchFamily="2" charset="-122"/>
                <a:cs typeface="Tahoma" panose="020B0604030504040204" pitchFamily="34" charset="0"/>
              </a:rPr>
              <a:t>显性</a:t>
            </a:r>
            <a:r>
              <a:rPr lang="zh-CN" altLang="zh-CN" b="1" dirty="0">
                <a:latin typeface="Times New Roman" panose="02020603050405020304" pitchFamily="18" charset="0"/>
                <a:cs typeface="Tahoma" panose="020B0604030504040204" pitchFamily="34" charset="0"/>
              </a:rPr>
              <a:t>”</a:t>
            </a:r>
            <a:r>
              <a:rPr lang="zh-CN" altLang="zh-CN" b="1" dirty="0">
                <a:latin typeface="宋体" panose="02010600030101010101" pitchFamily="2" charset="-122"/>
                <a:cs typeface="Tahoma" panose="020B0604030504040204" pitchFamily="34" charset="0"/>
              </a:rPr>
              <a:t>或</a:t>
            </a:r>
            <a:r>
              <a:rPr lang="zh-CN" altLang="zh-CN" b="1" dirty="0">
                <a:latin typeface="Times New Roman" panose="02020603050405020304" pitchFamily="18" charset="0"/>
                <a:cs typeface="Tahoma" panose="020B0604030504040204" pitchFamily="34" charset="0"/>
              </a:rPr>
              <a:t>“</a:t>
            </a:r>
            <a:r>
              <a:rPr lang="zh-CN" altLang="zh-CN" b="1" dirty="0">
                <a:latin typeface="宋体" panose="02010600030101010101" pitchFamily="2" charset="-122"/>
                <a:cs typeface="Tahoma" panose="020B0604030504040204" pitchFamily="34" charset="0"/>
              </a:rPr>
              <a:t>隐性</a:t>
            </a:r>
            <a:r>
              <a:rPr lang="zh-CN" altLang="zh-CN" b="1" dirty="0">
                <a:latin typeface="Times New Roman" panose="02020603050405020304" pitchFamily="18" charset="0"/>
                <a:cs typeface="Tahoma" panose="020B0604030504040204" pitchFamily="34" charset="0"/>
              </a:rPr>
              <a:t>”</a:t>
            </a:r>
            <a:r>
              <a:rPr lang="zh-CN" altLang="zh-CN" b="1" dirty="0">
                <a:latin typeface="宋体" panose="02010600030101010101" pitchFamily="2" charset="-122"/>
                <a:cs typeface="Tahoma" panose="020B0604030504040204" pitchFamily="34" charset="0"/>
              </a:rPr>
              <a:t>。</a:t>
            </a:r>
            <a:r>
              <a:rPr lang="zh-CN" altLang="zh-CN" b="1" dirty="0">
                <a:latin typeface="Times New Roman" panose="02020603050405020304" pitchFamily="18" charset="0"/>
                <a:cs typeface="Tahoma" panose="020B0604030504040204" pitchFamily="34" charset="0"/>
              </a:rPr>
              <a:t>“</a:t>
            </a:r>
            <a:r>
              <a:rPr lang="zh-CN" altLang="zh-CN" b="1" dirty="0">
                <a:latin typeface="宋体" panose="02010600030101010101" pitchFamily="2" charset="-122"/>
                <a:cs typeface="Tahoma" panose="020B0604030504040204" pitchFamily="34" charset="0"/>
              </a:rPr>
              <a:t>显性</a:t>
            </a:r>
            <a:r>
              <a:rPr lang="zh-CN" altLang="zh-CN" b="1" dirty="0">
                <a:latin typeface="Times New Roman" panose="02020603050405020304" pitchFamily="18" charset="0"/>
                <a:cs typeface="Tahoma" panose="020B0604030504040204" pitchFamily="34" charset="0"/>
              </a:rPr>
              <a:t>”</a:t>
            </a:r>
            <a:r>
              <a:rPr lang="zh-CN" altLang="zh-CN" b="1" dirty="0">
                <a:latin typeface="宋体" panose="02010600030101010101" pitchFamily="2" charset="-122"/>
                <a:cs typeface="Tahoma" panose="020B0604030504040204" pitchFamily="34" charset="0"/>
              </a:rPr>
              <a:t>位和</a:t>
            </a:r>
            <a:r>
              <a:rPr lang="zh-CN" altLang="zh-CN" b="1" dirty="0">
                <a:latin typeface="Times New Roman" panose="02020603050405020304" pitchFamily="18" charset="0"/>
                <a:cs typeface="Tahoma" panose="020B0604030504040204" pitchFamily="34" charset="0"/>
              </a:rPr>
              <a:t>“</a:t>
            </a:r>
            <a:r>
              <a:rPr lang="zh-CN" altLang="zh-CN" b="1" dirty="0">
                <a:latin typeface="宋体" panose="02010600030101010101" pitchFamily="2" charset="-122"/>
                <a:cs typeface="Tahoma" panose="020B0604030504040204" pitchFamily="34" charset="0"/>
              </a:rPr>
              <a:t>隐性</a:t>
            </a:r>
            <a:r>
              <a:rPr lang="zh-CN" altLang="zh-CN" b="1" dirty="0">
                <a:latin typeface="Times New Roman" panose="02020603050405020304" pitchFamily="18" charset="0"/>
                <a:cs typeface="Tahoma" panose="020B0604030504040204" pitchFamily="34" charset="0"/>
              </a:rPr>
              <a:t>”</a:t>
            </a:r>
            <a:r>
              <a:rPr lang="zh-CN" altLang="zh-CN" b="1" dirty="0">
                <a:latin typeface="宋体" panose="02010600030101010101" pitchFamily="2" charset="-122"/>
                <a:cs typeface="Tahoma" panose="020B0604030504040204" pitchFamily="34" charset="0"/>
              </a:rPr>
              <a:t>位同时传送时，总线的结果值为</a:t>
            </a:r>
            <a:r>
              <a:rPr lang="zh-CN" altLang="zh-CN" b="1" dirty="0">
                <a:latin typeface="Times New Roman" panose="02020603050405020304" pitchFamily="18" charset="0"/>
                <a:cs typeface="Tahoma" panose="020B0604030504040204" pitchFamily="34" charset="0"/>
              </a:rPr>
              <a:t>“</a:t>
            </a:r>
            <a:r>
              <a:rPr lang="zh-CN" altLang="zh-CN" b="1" dirty="0">
                <a:latin typeface="宋体" panose="02010600030101010101" pitchFamily="2" charset="-122"/>
                <a:cs typeface="Tahoma" panose="020B0604030504040204" pitchFamily="34" charset="0"/>
              </a:rPr>
              <a:t>显性</a:t>
            </a:r>
            <a:r>
              <a:rPr lang="zh-CN" altLang="zh-CN" b="1" dirty="0">
                <a:latin typeface="Times New Roman" panose="02020603050405020304" pitchFamily="18" charset="0"/>
                <a:cs typeface="Tahoma" panose="020B0604030504040204" pitchFamily="34" charset="0"/>
              </a:rPr>
              <a:t>”</a:t>
            </a:r>
            <a:r>
              <a:rPr lang="zh-CN" altLang="zh-CN" b="1" dirty="0">
                <a:latin typeface="宋体" panose="02010600030101010101" pitchFamily="2" charset="-122"/>
                <a:cs typeface="Tahoma" panose="020B0604030504040204" pitchFamily="34" charset="0"/>
              </a:rPr>
              <a:t>。比如，在总线的</a:t>
            </a:r>
            <a:r>
              <a:rPr lang="zh-CN" altLang="zh-CN" b="1" dirty="0">
                <a:latin typeface="Times New Roman" panose="02020603050405020304" pitchFamily="18" charset="0"/>
                <a:cs typeface="Tahoma" panose="020B0604030504040204" pitchFamily="34" charset="0"/>
              </a:rPr>
              <a:t>“</a:t>
            </a:r>
            <a:r>
              <a:rPr lang="zh-CN" altLang="en-US" b="1" dirty="0">
                <a:latin typeface="宋体" panose="02010600030101010101" pitchFamily="2" charset="-122"/>
                <a:cs typeface="Tahoma" panose="020B0604030504040204" pitchFamily="34" charset="0"/>
              </a:rPr>
              <a:t>线与</a:t>
            </a:r>
            <a:r>
              <a:rPr lang="zh-CN" altLang="en-US" b="1" dirty="0">
                <a:latin typeface="Times New Roman" panose="02020603050405020304" pitchFamily="18" charset="0"/>
                <a:cs typeface="Tahoma" panose="020B0604030504040204" pitchFamily="34" charset="0"/>
              </a:rPr>
              <a:t>”</a:t>
            </a:r>
            <a:r>
              <a:rPr lang="zh-CN" altLang="en-US" b="1" dirty="0">
                <a:latin typeface="宋体" panose="02010600030101010101" pitchFamily="2" charset="-122"/>
                <a:cs typeface="Tahoma" panose="020B0604030504040204" pitchFamily="34" charset="0"/>
              </a:rPr>
              <a:t>执行时，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cs typeface="Tahoma" panose="020B0604030504040204" pitchFamily="34" charset="0"/>
              </a:rPr>
              <a:t>逻辑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cs typeface="Tahoma" panose="020B0604030504040204" pitchFamily="34" charset="0"/>
              </a:rPr>
              <a:t>0</a:t>
            </a:r>
            <a:r>
              <a:rPr lang="zh-CN" altLang="zh-CN" b="1" dirty="0">
                <a:latin typeface="宋体" panose="02010600030101010101" pitchFamily="2" charset="-122"/>
                <a:cs typeface="Tahoma" panose="020B0604030504040204" pitchFamily="34" charset="0"/>
              </a:rPr>
              <a:t>代表</a:t>
            </a:r>
            <a:r>
              <a:rPr lang="zh-CN" altLang="zh-CN" b="1" dirty="0">
                <a:latin typeface="Times New Roman" panose="02020603050405020304" pitchFamily="18" charset="0"/>
                <a:cs typeface="Tahoma" panose="020B0604030504040204" pitchFamily="34" charset="0"/>
              </a:rPr>
              <a:t>“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  <a:cs typeface="Tahoma" panose="020B0604030504040204" pitchFamily="34" charset="0"/>
              </a:rPr>
              <a:t>显性</a:t>
            </a:r>
            <a:r>
              <a:rPr lang="zh-CN" altLang="zh-CN" b="1" dirty="0">
                <a:latin typeface="Times New Roman" panose="02020603050405020304" pitchFamily="18" charset="0"/>
                <a:cs typeface="Tahoma" panose="020B0604030504040204" pitchFamily="34" charset="0"/>
              </a:rPr>
              <a:t>”</a:t>
            </a:r>
            <a:r>
              <a:rPr lang="zh-CN" altLang="zh-CN" b="1" dirty="0">
                <a:latin typeface="宋体" panose="02010600030101010101" pitchFamily="2" charset="-122"/>
                <a:cs typeface="Tahoma" panose="020B0604030504040204" pitchFamily="34" charset="0"/>
              </a:rPr>
              <a:t>等级，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  <a:cs typeface="Tahoma" panose="020B0604030504040204" pitchFamily="34" charset="0"/>
              </a:rPr>
              <a:t>逻辑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cs typeface="Tahoma" panose="020B0604030504040204" pitchFamily="34" charset="0"/>
              </a:rPr>
              <a:t>1</a:t>
            </a:r>
            <a:r>
              <a:rPr lang="zh-CN" altLang="zh-CN" b="1" dirty="0">
                <a:latin typeface="宋体" panose="02010600030101010101" pitchFamily="2" charset="-122"/>
                <a:cs typeface="Tahoma" panose="020B0604030504040204" pitchFamily="34" charset="0"/>
              </a:rPr>
              <a:t>代表</a:t>
            </a:r>
            <a:r>
              <a:rPr lang="zh-CN" altLang="zh-CN" b="1" dirty="0">
                <a:latin typeface="Times New Roman" panose="02020603050405020304" pitchFamily="18" charset="0"/>
                <a:cs typeface="Tahoma" panose="020B0604030504040204" pitchFamily="34" charset="0"/>
              </a:rPr>
              <a:t>“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  <a:cs typeface="Tahoma" panose="020B0604030504040204" pitchFamily="34" charset="0"/>
              </a:rPr>
              <a:t>隐性</a:t>
            </a:r>
            <a:r>
              <a:rPr lang="zh-CN" altLang="zh-CN" b="1" dirty="0">
                <a:latin typeface="Times New Roman" panose="02020603050405020304" pitchFamily="18" charset="0"/>
                <a:cs typeface="Tahoma" panose="020B0604030504040204" pitchFamily="34" charset="0"/>
              </a:rPr>
              <a:t>”</a:t>
            </a:r>
            <a:r>
              <a:rPr lang="zh-CN" altLang="zh-CN" b="1" dirty="0">
                <a:latin typeface="宋体" panose="02010600030101010101" pitchFamily="2" charset="-122"/>
                <a:cs typeface="Tahoma" panose="020B0604030504040204" pitchFamily="34" charset="0"/>
              </a:rPr>
              <a:t>等级。</a:t>
            </a:r>
            <a:endParaRPr lang="zh-CN" altLang="zh-CN" b="1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</a:pPr>
            <a:r>
              <a:rPr lang="en-US" altLang="zh-CN" b="1" dirty="0">
                <a:solidFill>
                  <a:srgbClr val="00206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10</a:t>
            </a:r>
            <a:r>
              <a:rPr lang="zh-CN" altLang="zh-CN" b="1" dirty="0">
                <a:solidFill>
                  <a:srgbClr val="00206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．应答</a:t>
            </a:r>
            <a:endParaRPr lang="zh-CN" altLang="zh-CN" b="1" dirty="0">
              <a:solidFill>
                <a:srgbClr val="00206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</a:pPr>
            <a:r>
              <a:rPr lang="zh-CN" altLang="zh-CN" b="1" dirty="0">
                <a:latin typeface="宋体" panose="02010600030101010101" pitchFamily="2" charset="-122"/>
                <a:cs typeface="Tahoma" panose="020B0604030504040204" pitchFamily="34" charset="0"/>
              </a:rPr>
              <a:t>    所有的接收器检查报文的</a:t>
            </a:r>
            <a:r>
              <a:rPr lang="zh-CN" altLang="en-US" b="1" dirty="0">
                <a:latin typeface="宋体" panose="02010600030101010101" pitchFamily="2" charset="-122"/>
                <a:cs typeface="Tahoma" panose="020B0604030504040204" pitchFamily="34" charset="0"/>
              </a:rPr>
              <a:t>相容性。对于相容的报文，接收器应答，对于不相容的报文，接收器作出标志。 </a:t>
            </a:r>
          </a:p>
          <a:p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E083751-741D-4D3C-87C0-9E627A0D55E5}"/>
              </a:ext>
            </a:extLst>
          </p:cNvPr>
          <p:cNvSpPr/>
          <p:nvPr/>
        </p:nvSpPr>
        <p:spPr>
          <a:xfrm>
            <a:off x="6828799" y="4971535"/>
            <a:ext cx="22894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高电平 </a:t>
            </a: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HIGH</a:t>
            </a:r>
          </a:p>
          <a:p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低电平 </a:t>
            </a: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LOW</a:t>
            </a:r>
            <a:endParaRPr lang="zh-CN" altLang="en-US" sz="2800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3D97EAC-5C74-4AAF-934F-0203145DCBE5}"/>
              </a:ext>
            </a:extLst>
          </p:cNvPr>
          <p:cNvCxnSpPr/>
          <p:nvPr/>
        </p:nvCxnSpPr>
        <p:spPr>
          <a:xfrm flipH="1">
            <a:off x="7474857" y="4934894"/>
            <a:ext cx="1320800" cy="990748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20A8FFB-9BC9-455C-9F34-C58163957C7B}"/>
              </a:ext>
            </a:extLst>
          </p:cNvPr>
          <p:cNvCxnSpPr>
            <a:cxnSpLocks/>
          </p:cNvCxnSpPr>
          <p:nvPr/>
        </p:nvCxnSpPr>
        <p:spPr>
          <a:xfrm>
            <a:off x="7852229" y="4934894"/>
            <a:ext cx="767466" cy="990748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65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92ACA9E-1F43-4889-A28E-49D8861C99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103B559-0572-46C8-859B-50E36BA8BDD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E6EDE006-1656-4B51-BB56-E0D13D925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</a:t>
            </a:r>
            <a:r>
              <a:rPr lang="zh-CN" altLang="en-US" dirty="0"/>
              <a:t>报文传送与数据帧格式</a:t>
            </a:r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79BD5B9B-10D7-4D9A-BC43-25FA84C57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CN" altLang="en-US" sz="3200" b="1" dirty="0"/>
              <a:t>标准帧</a:t>
            </a:r>
            <a:r>
              <a:rPr lang="zh-CN" altLang="en-US" sz="3200" dirty="0"/>
              <a:t>  </a:t>
            </a:r>
            <a:r>
              <a:rPr lang="en-US" altLang="zh-CN" sz="3200" dirty="0"/>
              <a:t>11</a:t>
            </a:r>
            <a:r>
              <a:rPr lang="zh-CN" altLang="en-US" sz="3200" dirty="0"/>
              <a:t>位标识符  标准格式</a:t>
            </a:r>
          </a:p>
          <a:p>
            <a:pPr lvl="1"/>
            <a:r>
              <a:rPr lang="zh-CN" altLang="en-US" sz="3200" b="1" dirty="0"/>
              <a:t>扩展帧</a:t>
            </a:r>
            <a:r>
              <a:rPr lang="zh-CN" altLang="en-US" sz="3200" dirty="0"/>
              <a:t>  </a:t>
            </a:r>
            <a:r>
              <a:rPr lang="en-US" altLang="zh-CN" sz="3200" dirty="0"/>
              <a:t>29</a:t>
            </a:r>
            <a:r>
              <a:rPr lang="zh-CN" altLang="en-US" sz="3200" dirty="0"/>
              <a:t>位标识符  扩展格式</a:t>
            </a:r>
          </a:p>
          <a:p>
            <a:pPr lvl="1"/>
            <a:endParaRPr lang="zh-CN" altLang="en-US" sz="3200" dirty="0"/>
          </a:p>
          <a:p>
            <a:pPr lvl="1"/>
            <a:r>
              <a:rPr lang="zh-CN" altLang="en-US" sz="3200" b="1" dirty="0"/>
              <a:t>帧类型</a:t>
            </a:r>
            <a:r>
              <a:rPr lang="zh-CN" altLang="en-US" sz="3200" dirty="0"/>
              <a:t>  数据帧、远程帧、错误帧和过载帧</a:t>
            </a:r>
            <a:endParaRPr lang="en-US" altLang="zh-CN" sz="3200" b="1" dirty="0">
              <a:latin typeface="宋体" panose="02010600030101010101" pitchFamily="2" charset="-122"/>
              <a:cs typeface="Tahoma" panose="020B0604030504040204" pitchFamily="34" charset="0"/>
            </a:endParaRPr>
          </a:p>
          <a:p>
            <a:pPr algn="just">
              <a:spcBef>
                <a:spcPct val="25000"/>
              </a:spcBef>
            </a:pP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cs typeface="Tahoma" panose="020B0604030504040204" pitchFamily="34" charset="0"/>
              </a:rPr>
              <a:t>  </a:t>
            </a:r>
            <a:r>
              <a:rPr lang="zh-CN" altLang="zh-CN" b="1" dirty="0">
                <a:solidFill>
                  <a:srgbClr val="002060"/>
                </a:solidFill>
                <a:latin typeface="宋体" panose="02010600030101010101" pitchFamily="2" charset="-122"/>
                <a:cs typeface="Tahoma" panose="020B0604030504040204" pitchFamily="34" charset="0"/>
              </a:rPr>
              <a:t>数据帧</a:t>
            </a:r>
            <a:r>
              <a:rPr lang="zh-CN" altLang="zh-CN" b="1" dirty="0">
                <a:latin typeface="宋体" panose="02010600030101010101" pitchFamily="2" charset="-122"/>
                <a:cs typeface="Tahoma" panose="020B0604030504040204" pitchFamily="34" charset="0"/>
              </a:rPr>
              <a:t>：数据帧携带数据从发送器至接收器。总线上传输的大多是这个帧。</a:t>
            </a:r>
          </a:p>
          <a:p>
            <a:pPr algn="just">
              <a:spcBef>
                <a:spcPct val="25000"/>
              </a:spcBef>
            </a:pPr>
            <a:r>
              <a:rPr lang="zh-CN" altLang="zh-CN" b="1" dirty="0">
                <a:solidFill>
                  <a:srgbClr val="002060"/>
                </a:solidFill>
                <a:latin typeface="宋体" panose="02010600030101010101" pitchFamily="2" charset="-122"/>
                <a:cs typeface="Tahoma" panose="020B0604030504040204" pitchFamily="34" charset="0"/>
              </a:rPr>
              <a:t>  远程帧</a:t>
            </a:r>
            <a:r>
              <a:rPr lang="zh-CN" altLang="zh-CN" b="1" dirty="0">
                <a:latin typeface="宋体" panose="02010600030101010101" pitchFamily="2" charset="-122"/>
                <a:cs typeface="Tahoma" panose="020B0604030504040204" pitchFamily="34" charset="0"/>
              </a:rPr>
              <a:t>：由总线单元发出，请求发送具有同一识别符的数据帧。数据帧（或远程帧）通过帧间空间与其他各帧分开。</a:t>
            </a:r>
          </a:p>
          <a:p>
            <a:pPr algn="just">
              <a:spcBef>
                <a:spcPct val="25000"/>
              </a:spcBef>
            </a:pPr>
            <a:r>
              <a:rPr lang="zh-CN" altLang="zh-CN" b="1" dirty="0">
                <a:latin typeface="宋体" panose="02010600030101010101" pitchFamily="2" charset="-122"/>
                <a:cs typeface="Tahoma" panose="020B0604030504040204" pitchFamily="34" charset="0"/>
              </a:rPr>
              <a:t>  </a:t>
            </a:r>
            <a:r>
              <a:rPr lang="zh-CN" altLang="zh-CN" b="1" dirty="0">
                <a:solidFill>
                  <a:srgbClr val="002060"/>
                </a:solidFill>
                <a:latin typeface="宋体" panose="02010600030101010101" pitchFamily="2" charset="-122"/>
                <a:cs typeface="Tahoma" panose="020B0604030504040204" pitchFamily="34" charset="0"/>
              </a:rPr>
              <a:t>错误帧</a:t>
            </a:r>
            <a:r>
              <a:rPr lang="zh-CN" altLang="zh-CN" b="1" dirty="0">
                <a:latin typeface="宋体" panose="02010600030101010101" pitchFamily="2" charset="-122"/>
                <a:cs typeface="Tahoma" panose="020B0604030504040204" pitchFamily="34" charset="0"/>
              </a:rPr>
              <a:t>：</a:t>
            </a:r>
            <a:r>
              <a:rPr lang="zh-CN" altLang="en-US" b="1" dirty="0">
                <a:latin typeface="宋体" panose="02010600030101010101" pitchFamily="2" charset="-122"/>
                <a:cs typeface="Tahoma" panose="020B0604030504040204" pitchFamily="34" charset="0"/>
              </a:rPr>
              <a:t>任何单元一旦检测到总线错误就发出错误帧。</a:t>
            </a:r>
          </a:p>
          <a:p>
            <a:pPr algn="just">
              <a:spcBef>
                <a:spcPct val="25000"/>
              </a:spcBef>
            </a:pPr>
            <a:r>
              <a:rPr lang="zh-CN" altLang="zh-CN" b="1" dirty="0">
                <a:latin typeface="宋体" panose="02010600030101010101" pitchFamily="2" charset="-122"/>
                <a:cs typeface="Tahoma" panose="020B0604030504040204" pitchFamily="34" charset="0"/>
              </a:rPr>
              <a:t>  </a:t>
            </a:r>
            <a:r>
              <a:rPr lang="zh-CN" altLang="zh-CN" b="1" dirty="0">
                <a:solidFill>
                  <a:srgbClr val="002060"/>
                </a:solidFill>
                <a:latin typeface="宋体" panose="02010600030101010101" pitchFamily="2" charset="-122"/>
                <a:cs typeface="Tahoma" panose="020B0604030504040204" pitchFamily="34" charset="0"/>
              </a:rPr>
              <a:t>过载帧</a:t>
            </a:r>
            <a:r>
              <a:rPr lang="zh-CN" altLang="zh-CN" b="1" dirty="0">
                <a:latin typeface="宋体" panose="02010600030101010101" pitchFamily="2" charset="-122"/>
                <a:cs typeface="Tahoma" panose="020B0604030504040204" pitchFamily="34" charset="0"/>
              </a:rPr>
              <a:t>：过载帧用以在先行的和后续的数据帧（或远程帧）之间提供一附加的延时。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0035440"/>
      </p:ext>
    </p:extLst>
  </p:cSld>
  <p:clrMapOvr>
    <a:masterClrMapping/>
  </p:clrMapOvr>
</p:sld>
</file>

<file path=ppt/theme/theme1.xml><?xml version="1.0" encoding="utf-8"?>
<a:theme xmlns:a="http://schemas.openxmlformats.org/drawingml/2006/main" name="孙冬梅PPT母版_V6.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02C4C7"/>
        </a:solidFill>
        <a:ln>
          <a:noFill/>
        </a:ln>
      </a:spPr>
      <a:bodyPr anchor="ctr"/>
      <a:lstStyle>
        <a:defPPr algn="ctr" eaLnBrk="1" fontAlgn="auto" hangingPunct="1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kumimoji="1" dirty="0" smtClean="0">
            <a:latin typeface="微软雅黑"/>
            <a:ea typeface="微软雅黑"/>
            <a:cs typeface="微软雅黑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孙冬梅PPT母版_V6.0">
  <a:themeElements>
    <a:clrScheme name="蓝色​​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02C4C7"/>
        </a:solidFill>
        <a:ln>
          <a:noFill/>
        </a:ln>
      </a:spPr>
      <a:bodyPr anchor="ctr"/>
      <a:lstStyle>
        <a:defPPr algn="ctr" eaLnBrk="1" fontAlgn="auto" hangingPunct="1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kumimoji="1" dirty="0" smtClean="0">
            <a:latin typeface="微软雅黑"/>
            <a:ea typeface="微软雅黑"/>
            <a:cs typeface="微软雅黑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孙冬梅PPT母版_V6.0</Template>
  <TotalTime>5909</TotalTime>
  <Words>2397</Words>
  <Application>Microsoft Office PowerPoint</Application>
  <PresentationFormat>宽屏</PresentationFormat>
  <Paragraphs>358</Paragraphs>
  <Slides>33</Slides>
  <Notes>33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33</vt:i4>
      </vt:variant>
    </vt:vector>
  </HeadingPairs>
  <TitlesOfParts>
    <vt:vector size="47" baseType="lpstr">
      <vt:lpstr>等线</vt:lpstr>
      <vt:lpstr>等线 Light</vt:lpstr>
      <vt:lpstr>黑体</vt:lpstr>
      <vt:lpstr>华文新魏</vt:lpstr>
      <vt:lpstr>宋体</vt:lpstr>
      <vt:lpstr>微软雅黑</vt:lpstr>
      <vt:lpstr>Arial</vt:lpstr>
      <vt:lpstr>Times New Roman</vt:lpstr>
      <vt:lpstr>Wingdings</vt:lpstr>
      <vt:lpstr>孙冬梅PPT母版_V6.0</vt:lpstr>
      <vt:lpstr>1_孙冬梅PPT母版_V6.0</vt:lpstr>
      <vt:lpstr>Drawing</vt:lpstr>
      <vt:lpstr>图片</vt:lpstr>
      <vt:lpstr>Visio</vt:lpstr>
      <vt:lpstr>嵌入式系统 – 总线接口</vt:lpstr>
      <vt:lpstr>第五讲  CAN</vt:lpstr>
      <vt:lpstr>1. 技术特点</vt:lpstr>
      <vt:lpstr>2. 基本概念</vt:lpstr>
      <vt:lpstr>2. 基本概念</vt:lpstr>
      <vt:lpstr>2. 基本概念-标识符的逐位仲裁</vt:lpstr>
      <vt:lpstr>2. 基本概念-标识符的逐位仲裁</vt:lpstr>
      <vt:lpstr>2. 基本概念</vt:lpstr>
      <vt:lpstr>3. 报文传送与数据帧格式</vt:lpstr>
      <vt:lpstr>3. 报文传送与帧格式-编码规则</vt:lpstr>
      <vt:lpstr>3. 报文传送与数据帧格式</vt:lpstr>
      <vt:lpstr>3. 报文传送与数据帧格式</vt:lpstr>
      <vt:lpstr>3. 报文传送与数据帧格式</vt:lpstr>
      <vt:lpstr>3. 报文传送与数据帧格式</vt:lpstr>
      <vt:lpstr>数据帧格式详图</vt:lpstr>
      <vt:lpstr>3. 报文传送与远程帧格式</vt:lpstr>
      <vt:lpstr>远程帧格式详图</vt:lpstr>
      <vt:lpstr>3. 报文传送与错误帧格式</vt:lpstr>
      <vt:lpstr>错误帧格式详解</vt:lpstr>
      <vt:lpstr>3. 报文传送与过载帧格式</vt:lpstr>
      <vt:lpstr>过载帧格式详解</vt:lpstr>
      <vt:lpstr>PowerPoint 演示文稿</vt:lpstr>
      <vt:lpstr>3.报文传送其它- 节点的3种故障状态：</vt:lpstr>
      <vt:lpstr> 3.报文传送其它- 总线错误界定</vt:lpstr>
      <vt:lpstr>3.报文传送其它- 错误界定</vt:lpstr>
      <vt:lpstr>3.报文传送其它-位数值</vt:lpstr>
      <vt:lpstr>PowerPoint 演示文稿</vt:lpstr>
      <vt:lpstr>3.报文传送其它-位定时与同步</vt:lpstr>
      <vt:lpstr> 3.报文传送其它-位定时与同步</vt:lpstr>
      <vt:lpstr>CAN总线信号实录</vt:lpstr>
      <vt:lpstr>CAN总线信号实录</vt:lpstr>
      <vt:lpstr>4.实例演示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基于龙芯-RTThread 网络编程及应用</dc:title>
  <dc:creator>孙 冬梅</dc:creator>
  <cp:lastModifiedBy>孙 冬梅</cp:lastModifiedBy>
  <cp:revision>841</cp:revision>
  <cp:lastPrinted>2019-06-21T01:02:15Z</cp:lastPrinted>
  <dcterms:created xsi:type="dcterms:W3CDTF">2019-05-27T01:44:11Z</dcterms:created>
  <dcterms:modified xsi:type="dcterms:W3CDTF">2020-04-06T12:11:41Z</dcterms:modified>
</cp:coreProperties>
</file>