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1" r:id="rId1"/>
    <p:sldMasterId id="2147483724" r:id="rId2"/>
  </p:sldMasterIdLst>
  <p:notesMasterIdLst>
    <p:notesMasterId r:id="rId9"/>
  </p:notesMasterIdLst>
  <p:sldIdLst>
    <p:sldId id="256" r:id="rId3"/>
    <p:sldId id="273" r:id="rId4"/>
    <p:sldId id="278" r:id="rId5"/>
    <p:sldId id="292" r:id="rId6"/>
    <p:sldId id="288" r:id="rId7"/>
    <p:sldId id="274" r:id="rId8"/>
  </p:sldIdLst>
  <p:sldSz cx="12192000" cy="6858000"/>
  <p:notesSz cx="6858000" cy="9144000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等线" panose="02010600030101010101" pitchFamily="2" charset="-122"/>
        <a:ea typeface="等线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75" autoAdjust="0"/>
    <p:restoredTop sz="83547" autoAdjust="0"/>
  </p:normalViewPr>
  <p:slideViewPr>
    <p:cSldViewPr snapToGrid="0">
      <p:cViewPr varScale="1">
        <p:scale>
          <a:sx n="59" d="100"/>
          <a:sy n="59" d="100"/>
        </p:scale>
        <p:origin x="19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C6F838-9467-4E5B-A75A-87EA7EC43414}" type="datetimeFigureOut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CFE17A-1F2E-442D-BB4F-D2D9B21D35D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4363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824421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379821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15328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1818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144752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CFE17A-1F2E-442D-BB4F-D2D9B21D35D5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9708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>
            <a:extLst>
              <a:ext uri="{FF2B5EF4-FFF2-40B4-BE49-F238E27FC236}">
                <a16:creationId xmlns:a16="http://schemas.microsoft.com/office/drawing/2014/main" id="{A6CE303F-9777-4122-A0CC-19D48D4D25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845551" y="633888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CB11A-978D-48AF-B26B-DD6C26C4138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3" name="日期占位符 1">
            <a:extLst>
              <a:ext uri="{FF2B5EF4-FFF2-40B4-BE49-F238E27FC236}">
                <a16:creationId xmlns:a16="http://schemas.microsoft.com/office/drawing/2014/main" id="{7585B07E-42FB-4751-899A-EF5A4B9323A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E54A7E-FA9E-4032-AE37-A26F42B6A519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页脚占位符 2">
            <a:extLst>
              <a:ext uri="{FF2B5EF4-FFF2-40B4-BE49-F238E27FC236}">
                <a16:creationId xmlns:a16="http://schemas.microsoft.com/office/drawing/2014/main" id="{A89530F8-7AB8-400E-AE06-BE22421AECC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4BAB1B24-F29A-45CF-BC1A-4D8A6EEBD3EB}"/>
              </a:ext>
            </a:extLst>
          </p:cNvPr>
          <p:cNvSpPr>
            <a:spLocks noGrp="1"/>
          </p:cNvSpPr>
          <p:nvPr>
            <p:ph type="ctrTitle" idx="4294967295" hasCustomPrompt="1"/>
          </p:nvPr>
        </p:nvSpPr>
        <p:spPr>
          <a:xfrm>
            <a:off x="1623485" y="1287464"/>
            <a:ext cx="8945033" cy="1463675"/>
          </a:xfrm>
        </p:spPr>
        <p:txBody>
          <a:bodyPr/>
          <a:lstStyle/>
          <a:p>
            <a:pPr algn="ctr"/>
            <a:b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主标题</a:t>
            </a:r>
            <a:endParaRPr kumimoji="0" lang="zh-CN" altLang="en-US" sz="2800" dirty="0"/>
          </a:p>
        </p:txBody>
      </p:sp>
      <p:pic>
        <p:nvPicPr>
          <p:cNvPr id="9" name="图片 4" descr="huabanfuben.png">
            <a:extLst>
              <a:ext uri="{FF2B5EF4-FFF2-40B4-BE49-F238E27FC236}">
                <a16:creationId xmlns:a16="http://schemas.microsoft.com/office/drawing/2014/main" id="{FE7436D7-4510-4C1C-9C6E-68C6CBD1D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700" y="3260725"/>
            <a:ext cx="1644651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8DAD379A-51BB-464E-AF4D-AF17EBEFB32E}"/>
              </a:ext>
            </a:extLst>
          </p:cNvPr>
          <p:cNvSpPr txBox="1">
            <a:spLocks/>
          </p:cNvSpPr>
          <p:nvPr/>
        </p:nvSpPr>
        <p:spPr bwMode="auto">
          <a:xfrm>
            <a:off x="8845551" y="6338889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CC18211-51E1-4FAE-B1B7-CCC6765C6A03}" type="slidenum">
              <a:rPr kumimoji="0" lang="zh-CN" altLang="en-US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‹#›</a:t>
            </a:fld>
            <a:endParaRPr kumimoji="0" lang="zh-CN" altLang="en-US" sz="1200">
              <a:solidFill>
                <a:srgbClr val="898989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ACDA83A-C64F-4B2F-BD1B-83D72D1B66C1}"/>
              </a:ext>
            </a:extLst>
          </p:cNvPr>
          <p:cNvSpPr/>
          <p:nvPr/>
        </p:nvSpPr>
        <p:spPr bwMode="auto">
          <a:xfrm>
            <a:off x="0" y="6145213"/>
            <a:ext cx="12192000" cy="715962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/>
          </a:p>
        </p:txBody>
      </p:sp>
      <p:sp>
        <p:nvSpPr>
          <p:cNvPr id="12" name="文本框 19">
            <a:extLst>
              <a:ext uri="{FF2B5EF4-FFF2-40B4-BE49-F238E27FC236}">
                <a16:creationId xmlns:a16="http://schemas.microsoft.com/office/drawing/2014/main" id="{ECC7E8FC-51EB-45E7-8A6C-4FBB28854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40011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kumimoji="0"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4">
            <a:extLst>
              <a:ext uri="{FF2B5EF4-FFF2-40B4-BE49-F238E27FC236}">
                <a16:creationId xmlns:a16="http://schemas.microsoft.com/office/drawing/2014/main" id="{6179504C-7A9A-48EC-AD78-744D81761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7218" y="3176589"/>
            <a:ext cx="6953249" cy="1117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zh-CN" altLang="en-US" sz="1800" dirty="0">
              <a:ea typeface="微软雅黑" panose="020B0503020204020204" pitchFamily="34" charset="-122"/>
            </a:endParaRPr>
          </a:p>
        </p:txBody>
      </p:sp>
      <p:pic>
        <p:nvPicPr>
          <p:cNvPr id="14" name="Picture 12">
            <a:extLst>
              <a:ext uri="{FF2B5EF4-FFF2-40B4-BE49-F238E27FC236}">
                <a16:creationId xmlns:a16="http://schemas.microsoft.com/office/drawing/2014/main" id="{0F78EBA4-C360-4504-A8A6-3B4CBED44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"/>
            <a:ext cx="1623484" cy="504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">
            <a:extLst>
              <a:ext uri="{FF2B5EF4-FFF2-40B4-BE49-F238E27FC236}">
                <a16:creationId xmlns:a16="http://schemas.microsoft.com/office/drawing/2014/main" id="{6FD8AC1F-2FD0-4830-95B1-E3888CC1F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687" y="13977"/>
            <a:ext cx="221660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400" b="0" dirty="0">
                <a:solidFill>
                  <a:srgbClr val="1B88D0"/>
                </a:solidFill>
                <a:ea typeface="华文行楷" panose="02010800040101010101" pitchFamily="2" charset="-122"/>
              </a:rPr>
              <a:t>电控学院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E40AFEDB-8825-49F2-8B07-EBA1BC76D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1933" y="53975"/>
            <a:ext cx="277706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>
                <a:solidFill>
                  <a:srgbClr val="1B88D0"/>
                </a:solidFill>
                <a:ea typeface="华文行楷" panose="02010800040101010101" pitchFamily="2" charset="-122"/>
              </a:rPr>
              <a:t>龙芯系列开发板</a:t>
            </a: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C04FDA32-D91C-4148-98EF-3CD5F9E7E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9" y="6376625"/>
            <a:ext cx="25597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/>
              <a:t>制作：</a:t>
            </a:r>
            <a:r>
              <a:rPr lang="zh-CN" altLang="en-US" sz="2000" b="0" dirty="0">
                <a:ea typeface="华文行楷" panose="02010800040101010101" pitchFamily="2" charset="-122"/>
              </a:rPr>
              <a:t>孙冬梅</a:t>
            </a:r>
          </a:p>
        </p:txBody>
      </p:sp>
      <p:sp>
        <p:nvSpPr>
          <p:cNvPr id="18" name="副标题 2">
            <a:extLst>
              <a:ext uri="{FF2B5EF4-FFF2-40B4-BE49-F238E27FC236}">
                <a16:creationId xmlns:a16="http://schemas.microsoft.com/office/drawing/2014/main" id="{42704FA0-5302-4928-8A4B-CCEF3BBCE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6138" y="3381374"/>
            <a:ext cx="5140751" cy="517526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1097864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724E77E-5302-44C0-9A78-76BA6441B4BF}"/>
              </a:ext>
            </a:extLst>
          </p:cNvPr>
          <p:cNvSpPr/>
          <p:nvPr/>
        </p:nvSpPr>
        <p:spPr bwMode="auto">
          <a:xfrm>
            <a:off x="1" y="6786563"/>
            <a:ext cx="12213167" cy="82550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 sz="2000"/>
          </a:p>
        </p:txBody>
      </p:sp>
      <p:cxnSp>
        <p:nvCxnSpPr>
          <p:cNvPr id="3" name="直接连接符 9">
            <a:extLst>
              <a:ext uri="{FF2B5EF4-FFF2-40B4-BE49-F238E27FC236}">
                <a16:creationId xmlns:a16="http://schemas.microsoft.com/office/drawing/2014/main" id="{698DE758-123B-4800-A709-D390BE9E6C01}"/>
              </a:ext>
            </a:extLst>
          </p:cNvPr>
          <p:cNvCxnSpPr/>
          <p:nvPr/>
        </p:nvCxnSpPr>
        <p:spPr bwMode="auto">
          <a:xfrm>
            <a:off x="3232152" y="704851"/>
            <a:ext cx="8959849" cy="317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矩形 3">
            <a:extLst>
              <a:ext uri="{FF2B5EF4-FFF2-40B4-BE49-F238E27FC236}">
                <a16:creationId xmlns:a16="http://schemas.microsoft.com/office/drawing/2014/main" id="{CB67FD37-C031-49FE-9151-4BC2E5B8E6A8}"/>
              </a:ext>
            </a:extLst>
          </p:cNvPr>
          <p:cNvSpPr/>
          <p:nvPr/>
        </p:nvSpPr>
        <p:spPr>
          <a:xfrm>
            <a:off x="2885018" y="252413"/>
            <a:ext cx="169333" cy="411162"/>
          </a:xfrm>
          <a:prstGeom prst="rect">
            <a:avLst/>
          </a:prstGeom>
          <a:solidFill>
            <a:srgbClr val="02C4C7"/>
          </a:solidFill>
          <a:ln>
            <a:solidFill>
              <a:srgbClr val="02C4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2000"/>
          </a:p>
        </p:txBody>
      </p:sp>
      <p:pic>
        <p:nvPicPr>
          <p:cNvPr id="5" name="图片 9" descr="huabanfuben-2.png">
            <a:extLst>
              <a:ext uri="{FF2B5EF4-FFF2-40B4-BE49-F238E27FC236}">
                <a16:creationId xmlns:a16="http://schemas.microsoft.com/office/drawing/2014/main" id="{13296198-7BD2-4AD6-916A-3DD81DA79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1"/>
            <a:ext cx="1223433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84B76B-4168-4A05-85CD-B9F72F2B82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18208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9CB81-B489-4261-96BA-A6BFC1BAEA0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日期占位符 1">
            <a:extLst>
              <a:ext uri="{FF2B5EF4-FFF2-40B4-BE49-F238E27FC236}">
                <a16:creationId xmlns:a16="http://schemas.microsoft.com/office/drawing/2014/main" id="{96CDECCA-5F1C-4151-8752-245F9D1158C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8" name="页脚占位符 2">
            <a:extLst>
              <a:ext uri="{FF2B5EF4-FFF2-40B4-BE49-F238E27FC236}">
                <a16:creationId xmlns:a16="http://schemas.microsoft.com/office/drawing/2014/main" id="{B9DF9E67-75C6-41F5-9DC8-2D45D5EBA33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C07D96B-EEF0-4573-A4B1-DD5EC4C0CC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367697" y="117671"/>
            <a:ext cx="82209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600" b="1"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B7199BF1-D8A7-4485-8048-568E7A122E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18915" y="1250755"/>
            <a:ext cx="11858976" cy="4896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</p:txBody>
      </p:sp>
    </p:spTree>
    <p:extLst>
      <p:ext uri="{BB962C8B-B14F-4D97-AF65-F5344CB8AC3E}">
        <p14:creationId xmlns:p14="http://schemas.microsoft.com/office/powerpoint/2010/main" val="3291804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5">
            <a:extLst>
              <a:ext uri="{FF2B5EF4-FFF2-40B4-BE49-F238E27FC236}">
                <a16:creationId xmlns:a16="http://schemas.microsoft.com/office/drawing/2014/main" id="{A6CE303F-9777-4122-A0CC-19D48D4D250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845551" y="6338889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BCB11A-978D-48AF-B26B-DD6C26C4138F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3" name="日期占位符 1">
            <a:extLst>
              <a:ext uri="{FF2B5EF4-FFF2-40B4-BE49-F238E27FC236}">
                <a16:creationId xmlns:a16="http://schemas.microsoft.com/office/drawing/2014/main" id="{7585B07E-42FB-4751-899A-EF5A4B9323A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7B87E-2886-4887-9B4C-8D1713D96721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页脚占位符 2">
            <a:extLst>
              <a:ext uri="{FF2B5EF4-FFF2-40B4-BE49-F238E27FC236}">
                <a16:creationId xmlns:a16="http://schemas.microsoft.com/office/drawing/2014/main" id="{A89530F8-7AB8-400E-AE06-BE22421AECC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标题 1">
            <a:extLst>
              <a:ext uri="{FF2B5EF4-FFF2-40B4-BE49-F238E27FC236}">
                <a16:creationId xmlns:a16="http://schemas.microsoft.com/office/drawing/2014/main" id="{4BAB1B24-F29A-45CF-BC1A-4D8A6EEBD3EB}"/>
              </a:ext>
            </a:extLst>
          </p:cNvPr>
          <p:cNvSpPr>
            <a:spLocks noGrp="1"/>
          </p:cNvSpPr>
          <p:nvPr>
            <p:ph type="ctrTitle" idx="4294967295" hasCustomPrompt="1"/>
          </p:nvPr>
        </p:nvSpPr>
        <p:spPr>
          <a:xfrm>
            <a:off x="1623485" y="1287464"/>
            <a:ext cx="8945033" cy="1463675"/>
          </a:xfrm>
        </p:spPr>
        <p:txBody>
          <a:bodyPr/>
          <a:lstStyle/>
          <a:p>
            <a:pPr algn="ctr"/>
            <a:r>
              <a:rPr kumimoji="0" lang="zh-CN" altLang="en-US" sz="2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主标题</a:t>
            </a:r>
            <a:endParaRPr kumimoji="0" lang="zh-CN" altLang="en-US" sz="2800" dirty="0"/>
          </a:p>
        </p:txBody>
      </p:sp>
      <p:pic>
        <p:nvPicPr>
          <p:cNvPr id="9" name="图片 4" descr="huabanfuben.png">
            <a:extLst>
              <a:ext uri="{FF2B5EF4-FFF2-40B4-BE49-F238E27FC236}">
                <a16:creationId xmlns:a16="http://schemas.microsoft.com/office/drawing/2014/main" id="{FE7436D7-4510-4C1C-9C6E-68C6CBD1DDA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700" y="3260725"/>
            <a:ext cx="1644651" cy="1231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灯片编号占位符 1">
            <a:extLst>
              <a:ext uri="{FF2B5EF4-FFF2-40B4-BE49-F238E27FC236}">
                <a16:creationId xmlns:a16="http://schemas.microsoft.com/office/drawing/2014/main" id="{8DAD379A-51BB-464E-AF4D-AF17EBEFB32E}"/>
              </a:ext>
            </a:extLst>
          </p:cNvPr>
          <p:cNvSpPr txBox="1">
            <a:spLocks/>
          </p:cNvSpPr>
          <p:nvPr/>
        </p:nvSpPr>
        <p:spPr bwMode="auto">
          <a:xfrm>
            <a:off x="8845551" y="6338889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zh-CN"/>
            </a:defPPr>
            <a:lvl1pPr algn="r" rtl="0" eaLnBrk="1" fontAlgn="base" hangingPunct="1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1pPr>
            <a:lvl2pPr marL="742950" indent="-28575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5pPr>
            <a:lvl6pPr marL="25146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6pPr>
            <a:lvl7pPr marL="29718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7pPr>
            <a:lvl8pPr marL="34290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8pPr>
            <a:lvl9pPr marL="3886200" indent="-228600" algn="l" defTabSz="914400" rtl="0" eaLnBrk="0" fontAlgn="base" latinLnBrk="0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fld id="{9CC18211-51E1-4FAE-B1B7-CCC6765C6A03}" type="slidenum">
              <a:rPr kumimoji="0" lang="zh-CN" altLang="en-US" sz="1200" smtClean="0">
                <a:solidFill>
                  <a:srgbClr val="898989"/>
                </a:solidFill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‹#›</a:t>
            </a:fld>
            <a:endParaRPr kumimoji="0" lang="zh-CN" altLang="en-US" sz="1200">
              <a:solidFill>
                <a:srgbClr val="898989"/>
              </a:solidFill>
            </a:endParaRP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9ACDA83A-C64F-4B2F-BD1B-83D72D1B66C1}"/>
              </a:ext>
            </a:extLst>
          </p:cNvPr>
          <p:cNvSpPr/>
          <p:nvPr/>
        </p:nvSpPr>
        <p:spPr bwMode="auto">
          <a:xfrm>
            <a:off x="0" y="6145213"/>
            <a:ext cx="12192000" cy="715962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12" name="文本框 19">
            <a:extLst>
              <a:ext uri="{FF2B5EF4-FFF2-40B4-BE49-F238E27FC236}">
                <a16:creationId xmlns:a16="http://schemas.microsoft.com/office/drawing/2014/main" id="{ECC7E8FC-51EB-45E7-8A6C-4FBB28854B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0"/>
            <a:ext cx="12192000" cy="40011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kumimoji="0" lang="zh-CN" altLang="en-US" sz="200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4">
            <a:extLst>
              <a:ext uri="{FF2B5EF4-FFF2-40B4-BE49-F238E27FC236}">
                <a16:creationId xmlns:a16="http://schemas.microsoft.com/office/drawing/2014/main" id="{6179504C-7A9A-48EC-AD78-744D817611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77218" y="3176589"/>
            <a:ext cx="6953249" cy="1117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endParaRPr kumimoji="0" lang="zh-CN" altLang="en-US" sz="1800" dirty="0">
              <a:ea typeface="微软雅黑" panose="020B0503020204020204" pitchFamily="34" charset="-122"/>
            </a:endParaRPr>
          </a:p>
        </p:txBody>
      </p:sp>
      <p:pic>
        <p:nvPicPr>
          <p:cNvPr id="14" name="Picture 12">
            <a:extLst>
              <a:ext uri="{FF2B5EF4-FFF2-40B4-BE49-F238E27FC236}">
                <a16:creationId xmlns:a16="http://schemas.microsoft.com/office/drawing/2014/main" id="{0F78EBA4-C360-4504-A8A6-3B4CBED44D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3"/>
            <a:ext cx="1623484" cy="5048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 Box 4">
            <a:extLst>
              <a:ext uri="{FF2B5EF4-FFF2-40B4-BE49-F238E27FC236}">
                <a16:creationId xmlns:a16="http://schemas.microsoft.com/office/drawing/2014/main" id="{6FD8AC1F-2FD0-4830-95B1-E3888CC1FF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6687" y="13977"/>
            <a:ext cx="221660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400" b="0" dirty="0">
                <a:solidFill>
                  <a:srgbClr val="1B88D0"/>
                </a:solidFill>
                <a:ea typeface="华文行楷" panose="02010800040101010101" pitchFamily="2" charset="-122"/>
              </a:rPr>
              <a:t>电控学院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E40AFEDB-8825-49F2-8B07-EBA1BC76D1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41933" y="53975"/>
            <a:ext cx="277706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>
                <a:solidFill>
                  <a:srgbClr val="1B88D0"/>
                </a:solidFill>
                <a:ea typeface="华文行楷" panose="02010800040101010101" pitchFamily="2" charset="-122"/>
              </a:rPr>
              <a:t>龙芯系列开发板</a:t>
            </a:r>
          </a:p>
        </p:txBody>
      </p:sp>
      <p:sp>
        <p:nvSpPr>
          <p:cNvPr id="17" name="Text Box 6">
            <a:extLst>
              <a:ext uri="{FF2B5EF4-FFF2-40B4-BE49-F238E27FC236}">
                <a16:creationId xmlns:a16="http://schemas.microsoft.com/office/drawing/2014/main" id="{C04FDA32-D91C-4148-98EF-3CD5F9E7E7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619" y="6376625"/>
            <a:ext cx="255975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1pPr>
            <a:lvl2pPr marL="742950" indent="-28575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2pPr>
            <a:lvl3pPr marL="11430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3pPr>
            <a:lvl4pPr marL="16002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4pPr>
            <a:lvl5pPr marL="2057400" indent="-228600"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000" b="1">
                <a:solidFill>
                  <a:schemeClr val="tx1"/>
                </a:solidFill>
                <a:latin typeface="Arial" panose="020B0604020202020204" pitchFamily="34" charset="0"/>
                <a:ea typeface="楷体_GB2312" pitchFamily="49" charset="-122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CN" altLang="en-US" sz="2000" b="0" dirty="0"/>
              <a:t>制作：</a:t>
            </a:r>
            <a:r>
              <a:rPr lang="zh-CN" altLang="en-US" sz="2000" b="0" dirty="0">
                <a:ea typeface="华文行楷" panose="02010800040101010101" pitchFamily="2" charset="-122"/>
              </a:rPr>
              <a:t>孙冬梅</a:t>
            </a:r>
          </a:p>
        </p:txBody>
      </p:sp>
      <p:sp>
        <p:nvSpPr>
          <p:cNvPr id="18" name="副标题 2">
            <a:extLst>
              <a:ext uri="{FF2B5EF4-FFF2-40B4-BE49-F238E27FC236}">
                <a16:creationId xmlns:a16="http://schemas.microsoft.com/office/drawing/2014/main" id="{42704FA0-5302-4928-8A4B-CCEF3BBCE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46138" y="3381374"/>
            <a:ext cx="5140751" cy="517526"/>
          </a:xfrm>
        </p:spPr>
        <p:txBody>
          <a:bodyPr/>
          <a:lstStyle>
            <a:lvl1pPr marL="0" indent="0" algn="ctr">
              <a:buNone/>
              <a:defRPr sz="200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</a:p>
        </p:txBody>
      </p:sp>
    </p:spTree>
    <p:extLst>
      <p:ext uri="{BB962C8B-B14F-4D97-AF65-F5344CB8AC3E}">
        <p14:creationId xmlns:p14="http://schemas.microsoft.com/office/powerpoint/2010/main" val="3220955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1724E77E-5302-44C0-9A78-76BA6441B4BF}"/>
              </a:ext>
            </a:extLst>
          </p:cNvPr>
          <p:cNvSpPr/>
          <p:nvPr/>
        </p:nvSpPr>
        <p:spPr bwMode="auto">
          <a:xfrm>
            <a:off x="1" y="6786563"/>
            <a:ext cx="12213167" cy="82550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cxnSp>
        <p:nvCxnSpPr>
          <p:cNvPr id="3" name="直接连接符 9">
            <a:extLst>
              <a:ext uri="{FF2B5EF4-FFF2-40B4-BE49-F238E27FC236}">
                <a16:creationId xmlns:a16="http://schemas.microsoft.com/office/drawing/2014/main" id="{698DE758-123B-4800-A709-D390BE9E6C01}"/>
              </a:ext>
            </a:extLst>
          </p:cNvPr>
          <p:cNvCxnSpPr/>
          <p:nvPr/>
        </p:nvCxnSpPr>
        <p:spPr bwMode="auto">
          <a:xfrm>
            <a:off x="3232152" y="704851"/>
            <a:ext cx="8959849" cy="3175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4" name="矩形 3">
            <a:extLst>
              <a:ext uri="{FF2B5EF4-FFF2-40B4-BE49-F238E27FC236}">
                <a16:creationId xmlns:a16="http://schemas.microsoft.com/office/drawing/2014/main" id="{CB67FD37-C031-49FE-9151-4BC2E5B8E6A8}"/>
              </a:ext>
            </a:extLst>
          </p:cNvPr>
          <p:cNvSpPr/>
          <p:nvPr/>
        </p:nvSpPr>
        <p:spPr>
          <a:xfrm>
            <a:off x="2885018" y="252413"/>
            <a:ext cx="169333" cy="411162"/>
          </a:xfrm>
          <a:prstGeom prst="rect">
            <a:avLst/>
          </a:prstGeom>
          <a:solidFill>
            <a:srgbClr val="02C4C7"/>
          </a:solidFill>
          <a:ln>
            <a:solidFill>
              <a:srgbClr val="02C4C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/>
          </a:p>
        </p:txBody>
      </p:sp>
      <p:pic>
        <p:nvPicPr>
          <p:cNvPr id="5" name="图片 9" descr="huabanfuben-2.png">
            <a:extLst>
              <a:ext uri="{FF2B5EF4-FFF2-40B4-BE49-F238E27FC236}">
                <a16:creationId xmlns:a16="http://schemas.microsoft.com/office/drawing/2014/main" id="{13296198-7BD2-4AD6-916A-3DD81DA795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1" y="1"/>
            <a:ext cx="1223433" cy="91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E84B76B-4168-4A05-85CD-B9F72F2B82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9118208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7" name="日期占位符 1">
            <a:extLst>
              <a:ext uri="{FF2B5EF4-FFF2-40B4-BE49-F238E27FC236}">
                <a16:creationId xmlns:a16="http://schemas.microsoft.com/office/drawing/2014/main" id="{96CDECCA-5F1C-4151-8752-245F9D1158CC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5A6F0-5568-4AEF-B572-B930D02A132E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EC07D96B-EEF0-4573-A4B1-DD5EC4C0CC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367697" y="117671"/>
            <a:ext cx="82209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3600" b="1"/>
            </a:lvl1pPr>
          </a:lstStyle>
          <a:p>
            <a:pPr lvl="0"/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0" name="Rectangle 7">
            <a:extLst>
              <a:ext uri="{FF2B5EF4-FFF2-40B4-BE49-F238E27FC236}">
                <a16:creationId xmlns:a16="http://schemas.microsoft.com/office/drawing/2014/main" id="{B7199BF1-D8A7-4485-8048-568E7A122E4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318915" y="1250755"/>
            <a:ext cx="11858976" cy="48960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</p:txBody>
      </p:sp>
    </p:spTree>
    <p:extLst>
      <p:ext uri="{BB962C8B-B14F-4D97-AF65-F5344CB8AC3E}">
        <p14:creationId xmlns:p14="http://schemas.microsoft.com/office/powerpoint/2010/main" val="659191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>
            <a:extLst>
              <a:ext uri="{FF2B5EF4-FFF2-40B4-BE49-F238E27FC236}">
                <a16:creationId xmlns:a16="http://schemas.microsoft.com/office/drawing/2014/main" id="{D977E532-C5DC-45C5-B44F-AEBB65E3996F}"/>
              </a:ext>
            </a:extLst>
          </p:cNvPr>
          <p:cNvSpPr/>
          <p:nvPr/>
        </p:nvSpPr>
        <p:spPr bwMode="auto">
          <a:xfrm>
            <a:off x="838200" y="913484"/>
            <a:ext cx="10719062" cy="1914525"/>
          </a:xfrm>
          <a:prstGeom prst="rect">
            <a:avLst/>
          </a:prstGeom>
          <a:solidFill>
            <a:srgbClr val="02C4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2" name="标题 1">
            <a:extLst>
              <a:ext uri="{FF2B5EF4-FFF2-40B4-BE49-F238E27FC236}">
                <a16:creationId xmlns:a16="http://schemas.microsoft.com/office/drawing/2014/main" id="{FF1CFF8E-8B4E-4D31-8FE9-6D29EE1EFCA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39931" y="1016027"/>
            <a:ext cx="10515600" cy="1709441"/>
          </a:xfrm>
        </p:spPr>
        <p:txBody>
          <a:bodyPr/>
          <a:lstStyle>
            <a:lvl1pPr marL="0" marR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4400" b="1" dirty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grpSp>
        <p:nvGrpSpPr>
          <p:cNvPr id="3" name="组 4">
            <a:extLst>
              <a:ext uri="{FF2B5EF4-FFF2-40B4-BE49-F238E27FC236}">
                <a16:creationId xmlns:a16="http://schemas.microsoft.com/office/drawing/2014/main" id="{5F03C1DD-236C-497B-B03E-E53A5136F671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2235822" y="3600114"/>
            <a:ext cx="7308850" cy="788988"/>
            <a:chOff x="1651000" y="4557889"/>
            <a:chExt cx="7309557" cy="790222"/>
          </a:xfrm>
        </p:grpSpPr>
        <p:sp>
          <p:nvSpPr>
            <p:cNvPr id="4" name="矩形 1">
              <a:extLst>
                <a:ext uri="{FF2B5EF4-FFF2-40B4-BE49-F238E27FC236}">
                  <a16:creationId xmlns:a16="http://schemas.microsoft.com/office/drawing/2014/main" id="{49652C6E-7103-4648-8CAD-8AC85C6643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455333" y="4796335"/>
              <a:ext cx="6505224" cy="346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kumimoji="1" sz="28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4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kumimoji="1" sz="2000">
                  <a:solidFill>
                    <a:schemeClr val="tx1"/>
                  </a:solidFill>
                  <a:latin typeface="等线" panose="02010600030101010101" pitchFamily="2" charset="-122"/>
                  <a:ea typeface="等线" panose="02010600030101010101" pitchFamily="2" charset="-122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 typeface="Arial" panose="020B0604020202020204" pitchFamily="34" charset="0"/>
                <a:buNone/>
              </a:pPr>
              <a:r>
                <a:rPr kumimoji="0" lang="zh-CN" altLang="en-US" sz="18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endParaRPr kumimoji="0" lang="en-US" altLang="zh-CN" sz="18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pic>
          <p:nvPicPr>
            <p:cNvPr id="5" name="图片 2" descr="icon-test.png">
              <a:extLst>
                <a:ext uri="{FF2B5EF4-FFF2-40B4-BE49-F238E27FC236}">
                  <a16:creationId xmlns:a16="http://schemas.microsoft.com/office/drawing/2014/main" id="{620F7C7E-FD57-485A-8F0E-A20109CE0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651000" y="4557889"/>
              <a:ext cx="790222" cy="7902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" name="文本框 19">
            <a:extLst>
              <a:ext uri="{FF2B5EF4-FFF2-40B4-BE49-F238E27FC236}">
                <a16:creationId xmlns:a16="http://schemas.microsoft.com/office/drawing/2014/main" id="{20C8C66D-5CE0-4806-B34B-318D3277548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981456" y="4783905"/>
            <a:ext cx="6432550" cy="400050"/>
          </a:xfrm>
          <a:prstGeom prst="rect">
            <a:avLst/>
          </a:prstGeom>
          <a:solidFill>
            <a:srgbClr val="02C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0"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EA8D5660-BDE2-41DD-ABE9-69F7210BA047}"/>
              </a:ext>
            </a:extLst>
          </p:cNvPr>
          <p:cNvSpPr txBox="1"/>
          <p:nvPr userDrawn="1"/>
        </p:nvSpPr>
        <p:spPr>
          <a:xfrm>
            <a:off x="3667027" y="4783905"/>
            <a:ext cx="49962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zh-CN" altLang="en-US" dirty="0">
              <a:latin typeface="微软雅黑"/>
              <a:ea typeface="微软雅黑"/>
              <a:cs typeface="微软雅黑"/>
            </a:endParaRPr>
          </a:p>
        </p:txBody>
      </p:sp>
    </p:spTree>
    <p:extLst>
      <p:ext uri="{BB962C8B-B14F-4D97-AF65-F5344CB8AC3E}">
        <p14:creationId xmlns:p14="http://schemas.microsoft.com/office/powerpoint/2010/main" val="1092851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A5B27542-6F6B-4107-B1A1-5EA54774832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68563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zh-CN" altLang="en-US" dirty="0"/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40170C2E-88C2-4D8B-AAF0-475BA1C621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7648" y="2469824"/>
            <a:ext cx="10515600" cy="33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2980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</p:sldLayoutIdLst>
  <p:hf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等线 Ligh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None/>
        <a:defRPr kumimoji="1" sz="2800" kern="1200">
          <a:solidFill>
            <a:schemeClr val="tx1"/>
          </a:solidFill>
          <a:latin typeface="+mn-lt"/>
          <a:ea typeface="+mn-ea"/>
          <a:cs typeface="等线" charset="0"/>
        </a:defRPr>
      </a:lvl1pPr>
      <a:lvl2pPr marL="457200" indent="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None/>
        <a:defRPr kumimoji="1" sz="2400" kern="1200">
          <a:solidFill>
            <a:schemeClr val="tx1"/>
          </a:solidFill>
          <a:latin typeface="+mn-lt"/>
          <a:ea typeface="+mn-ea"/>
          <a:cs typeface="等线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>
            <a:extLst>
              <a:ext uri="{FF2B5EF4-FFF2-40B4-BE49-F238E27FC236}">
                <a16:creationId xmlns:a16="http://schemas.microsoft.com/office/drawing/2014/main" id="{A5B27542-6F6B-4107-B1A1-5EA54774832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68563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zh-CN" altLang="en-US" dirty="0"/>
          </a:p>
        </p:txBody>
      </p:sp>
      <p:sp>
        <p:nvSpPr>
          <p:cNvPr id="1027" name="文本占位符 2">
            <a:extLst>
              <a:ext uri="{FF2B5EF4-FFF2-40B4-BE49-F238E27FC236}">
                <a16:creationId xmlns:a16="http://schemas.microsoft.com/office/drawing/2014/main" id="{40170C2E-88C2-4D8B-AAF0-475BA1C621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37648" y="2469824"/>
            <a:ext cx="10515600" cy="330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编辑母版文本样式</a:t>
            </a:r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8044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</p:sldLayoutIdLst>
  <p:hf hdr="0" ftr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等线 Light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  <a:cs typeface="等线 Light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等线 Light" panose="02010600030101010101" pitchFamily="2" charset="-122"/>
          <a:ea typeface="等线 Light" panose="02010600030101010101" pitchFamily="2" charset="-122"/>
        </a:defRPr>
      </a:lvl9pPr>
    </p:titleStyle>
    <p:bodyStyle>
      <a:lvl1pPr marL="0" indent="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None/>
        <a:defRPr kumimoji="1" sz="2800" kern="1200">
          <a:solidFill>
            <a:schemeClr val="tx1"/>
          </a:solidFill>
          <a:latin typeface="+mn-lt"/>
          <a:ea typeface="+mn-ea"/>
          <a:cs typeface="等线" charset="0"/>
        </a:defRPr>
      </a:lvl1pPr>
      <a:lvl2pPr marL="457200" indent="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None/>
        <a:defRPr kumimoji="1" sz="2400" kern="1200">
          <a:solidFill>
            <a:schemeClr val="tx1"/>
          </a:solidFill>
          <a:latin typeface="+mn-lt"/>
          <a:ea typeface="+mn-ea"/>
          <a:cs typeface="等线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等线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798BAE0-7658-4E17-98A9-CC15512C4E8F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838200" y="154216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zh-CN" altLang="en-US" b="1" dirty="0"/>
              <a:t>基于国产嵌入式操作系统和龙芯</a:t>
            </a:r>
            <a:r>
              <a:rPr lang="en-US" altLang="zh-CN" b="1" dirty="0"/>
              <a:t>SOC</a:t>
            </a:r>
            <a:br>
              <a:rPr lang="en-US" altLang="zh-CN" b="1" dirty="0"/>
            </a:br>
            <a:r>
              <a:rPr lang="zh-CN" altLang="en-US" b="1" dirty="0"/>
              <a:t>的应用与开发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B6AAB75-E540-453C-9C98-B6E254C369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16528" y="3626954"/>
            <a:ext cx="6959472" cy="517526"/>
          </a:xfrm>
        </p:spPr>
        <p:txBody>
          <a:bodyPr/>
          <a:lstStyle/>
          <a:p>
            <a:r>
              <a:rPr lang="zh-CN" altLang="en-US" sz="4000" b="1" dirty="0"/>
              <a:t>第十二讲 基于</a:t>
            </a:r>
            <a:r>
              <a:rPr lang="en-US" altLang="zh-CN" sz="4000" b="1" dirty="0"/>
              <a:t>RT-Thread</a:t>
            </a:r>
            <a:r>
              <a:rPr lang="zh-CN" altLang="en-US" sz="4000" b="1" dirty="0"/>
              <a:t>操作系统外设</a:t>
            </a:r>
            <a:r>
              <a:rPr lang="en-US" altLang="zh-CN" sz="4000" b="1" dirty="0"/>
              <a:t>3-SPI</a:t>
            </a:r>
            <a:r>
              <a:rPr lang="zh-CN" altLang="en-US" sz="4000" b="1" dirty="0"/>
              <a:t>总线</a:t>
            </a:r>
            <a:endParaRPr lang="zh-CN" altLang="en-US" sz="4000" dirty="0"/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A439703B-5DDF-429F-B382-EF61BE90673B}"/>
              </a:ext>
            </a:extLst>
          </p:cNvPr>
          <p:cNvSpPr/>
          <p:nvPr/>
        </p:nvSpPr>
        <p:spPr>
          <a:xfrm>
            <a:off x="5124162" y="4903708"/>
            <a:ext cx="39901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3200" dirty="0"/>
              <a:t>南京工业大学 孙冬梅</a:t>
            </a:r>
          </a:p>
        </p:txBody>
      </p:sp>
    </p:spTree>
    <p:extLst>
      <p:ext uri="{BB962C8B-B14F-4D97-AF65-F5344CB8AC3E}">
        <p14:creationId xmlns:p14="http://schemas.microsoft.com/office/powerpoint/2010/main" val="244385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>
            <a:extLst>
              <a:ext uri="{FF2B5EF4-FFF2-40B4-BE49-F238E27FC236}">
                <a16:creationId xmlns:a16="http://schemas.microsoft.com/office/drawing/2014/main" id="{9A0E9220-D202-418A-A2A9-33649ED32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7697" y="117671"/>
            <a:ext cx="8185674" cy="639762"/>
          </a:xfrm>
        </p:spPr>
        <p:txBody>
          <a:bodyPr/>
          <a:lstStyle/>
          <a:p>
            <a:r>
              <a:rPr lang="zh-CN" altLang="en-US" sz="2800" dirty="0"/>
              <a:t>第十二讲 基于</a:t>
            </a:r>
            <a:r>
              <a:rPr lang="en-US" altLang="zh-CN" sz="2800" dirty="0"/>
              <a:t>RT-Thread</a:t>
            </a:r>
            <a:r>
              <a:rPr lang="zh-CN" altLang="en-US" sz="2800" dirty="0"/>
              <a:t>操作系统外设</a:t>
            </a:r>
            <a:r>
              <a:rPr lang="en-US" altLang="zh-CN" sz="2800" dirty="0"/>
              <a:t>3-SPI</a:t>
            </a:r>
            <a:r>
              <a:rPr lang="zh-CN" altLang="en-US" sz="2800" dirty="0"/>
              <a:t>总线</a:t>
            </a:r>
          </a:p>
        </p:txBody>
      </p:sp>
      <p:sp>
        <p:nvSpPr>
          <p:cNvPr id="4" name="文本框 5">
            <a:extLst>
              <a:ext uri="{FF2B5EF4-FFF2-40B4-BE49-F238E27FC236}">
                <a16:creationId xmlns:a16="http://schemas.microsoft.com/office/drawing/2014/main" id="{96362648-40B1-4F2B-8AF1-E37D16CA8F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0923" y="4906962"/>
            <a:ext cx="35791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zh-CN"/>
            </a:defPPr>
            <a:lvl1pPr>
              <a:lnSpc>
                <a:spcPct val="100000"/>
              </a:lnSpc>
              <a:buFont typeface="Arial" panose="020B0604020202020204" pitchFamily="34" charset="0"/>
              <a:buNone/>
              <a:defRPr kumimoji="0" sz="2400" i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9pPr>
          </a:lstStyle>
          <a:p>
            <a:r>
              <a:rPr lang="en-US" altLang="zh-CN" dirty="0"/>
              <a:t>1. SPI</a:t>
            </a:r>
            <a:r>
              <a:rPr lang="zh-CN" altLang="en-US" dirty="0"/>
              <a:t>总线基础</a:t>
            </a:r>
          </a:p>
        </p:txBody>
      </p:sp>
      <p:sp>
        <p:nvSpPr>
          <p:cNvPr id="5" name="文本框 6">
            <a:extLst>
              <a:ext uri="{FF2B5EF4-FFF2-40B4-BE49-F238E27FC236}">
                <a16:creationId xmlns:a16="http://schemas.microsoft.com/office/drawing/2014/main" id="{EC639FFE-85B4-4ACF-A396-1F9499814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0922" y="5475688"/>
            <a:ext cx="332351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zh-CN"/>
            </a:defPPr>
            <a:lvl1pPr>
              <a:lnSpc>
                <a:spcPct val="100000"/>
              </a:lnSpc>
              <a:buFont typeface="Arial" panose="020B0604020202020204" pitchFamily="34" charset="0"/>
              <a:buNone/>
              <a:defRPr kumimoji="0" sz="2400" i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/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/>
            </a:lvl9pPr>
          </a:lstStyle>
          <a:p>
            <a:r>
              <a:rPr lang="en-US" altLang="zh-CN" dirty="0"/>
              <a:t>2. SPI</a:t>
            </a:r>
            <a:r>
              <a:rPr lang="zh-CN" altLang="zh-CN" dirty="0"/>
              <a:t>总线</a:t>
            </a:r>
            <a:r>
              <a:rPr lang="en-US" altLang="zh-CN" dirty="0" err="1"/>
              <a:t>库函数控制</a:t>
            </a:r>
            <a:endParaRPr lang="zh-CN" altLang="en-US" dirty="0"/>
          </a:p>
        </p:txBody>
      </p:sp>
      <p:sp>
        <p:nvSpPr>
          <p:cNvPr id="7" name="文本框 7">
            <a:extLst>
              <a:ext uri="{FF2B5EF4-FFF2-40B4-BE49-F238E27FC236}">
                <a16:creationId xmlns:a16="http://schemas.microsoft.com/office/drawing/2014/main" id="{DBE18683-C457-4672-87EC-AAD4914B77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6326" y="4906962"/>
            <a:ext cx="39926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None/>
            </a:pPr>
            <a:r>
              <a:rPr kumimoji="0" lang="en-US" altLang="zh-CN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 SPI</a:t>
            </a:r>
            <a:r>
              <a:rPr kumimoji="0" lang="zh-CN" altLang="zh-CN" sz="2400" i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总线设备操作示例</a:t>
            </a:r>
            <a:endParaRPr kumimoji="0" lang="zh-CN" altLang="en-US" sz="2400" i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B754F652-E912-4345-B6C7-D2853384B6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31B88434-1840-45E7-B915-F521634905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0296" y="875103"/>
            <a:ext cx="6401693" cy="3801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003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63454C7-EF94-4984-8365-38D4A74A71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D61A887-1783-4604-90F8-DAC7F58BA4A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91465EC5-387E-4DC3-A41A-7F7167C93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1. SPI  </a:t>
            </a:r>
            <a:r>
              <a:rPr lang="zh-CN" altLang="en-US" dirty="0"/>
              <a:t>总线基础</a:t>
            </a:r>
          </a:p>
        </p:txBody>
      </p:sp>
      <p:sp>
        <p:nvSpPr>
          <p:cNvPr id="8" name="内容占位符 4">
            <a:extLst>
              <a:ext uri="{FF2B5EF4-FFF2-40B4-BE49-F238E27FC236}">
                <a16:creationId xmlns:a16="http://schemas.microsoft.com/office/drawing/2014/main" id="{1FBB0104-C1DA-4C1D-914E-1C069F9D5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592" y="1068191"/>
            <a:ext cx="11858976" cy="5470722"/>
          </a:xfrm>
        </p:spPr>
        <p:txBody>
          <a:bodyPr/>
          <a:lstStyle/>
          <a:p>
            <a:endParaRPr lang="en-US" altLang="zh-CN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EDB739DF-E676-4C0B-931B-C0E74D4E01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44829" y="1068191"/>
            <a:ext cx="8381954" cy="4721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892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A63454C7-EF94-4984-8365-38D4A74A71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D61A887-1783-4604-90F8-DAC7F58BA4A8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91465EC5-387E-4DC3-A41A-7F7167C93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2. SPI</a:t>
            </a:r>
            <a:r>
              <a:rPr lang="zh-CN" altLang="zh-CN" dirty="0"/>
              <a:t>总线</a:t>
            </a:r>
            <a:r>
              <a:rPr lang="en-US" altLang="zh-CN" dirty="0" err="1"/>
              <a:t>库函数控制</a:t>
            </a:r>
            <a:endParaRPr lang="zh-CN" altLang="en-US" dirty="0"/>
          </a:p>
        </p:txBody>
      </p:sp>
      <p:sp>
        <p:nvSpPr>
          <p:cNvPr id="8" name="内容占位符 4">
            <a:extLst>
              <a:ext uri="{FF2B5EF4-FFF2-40B4-BE49-F238E27FC236}">
                <a16:creationId xmlns:a16="http://schemas.microsoft.com/office/drawing/2014/main" id="{1FBB0104-C1DA-4C1D-914E-1C069F9D5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024" y="1030091"/>
            <a:ext cx="11858976" cy="5470722"/>
          </a:xfrm>
        </p:spPr>
        <p:txBody>
          <a:bodyPr/>
          <a:lstStyle/>
          <a:p>
            <a:r>
              <a:rPr lang="zh-CN" altLang="zh-CN" dirty="0"/>
              <a:t>智龙开发板中</a:t>
            </a:r>
            <a:r>
              <a:rPr lang="en-US" altLang="zh-CN" dirty="0"/>
              <a:t>SPI0</a:t>
            </a:r>
            <a:r>
              <a:rPr lang="zh-CN" altLang="zh-CN" dirty="0"/>
              <a:t>的</a:t>
            </a:r>
            <a:r>
              <a:rPr lang="en-US" altLang="zh-CN" dirty="0"/>
              <a:t>CS1</a:t>
            </a:r>
            <a:r>
              <a:rPr lang="zh-CN" altLang="zh-CN" dirty="0"/>
              <a:t>和</a:t>
            </a:r>
            <a:r>
              <a:rPr lang="en-US" altLang="zh-CN" dirty="0"/>
              <a:t>CS3</a:t>
            </a:r>
            <a:r>
              <a:rPr lang="zh-CN" altLang="zh-CN" dirty="0"/>
              <a:t>引脚是空余的，可进行</a:t>
            </a:r>
            <a:r>
              <a:rPr lang="en-US" altLang="zh-CN" dirty="0"/>
              <a:t>SPI</a:t>
            </a:r>
            <a:r>
              <a:rPr lang="zh-CN" altLang="zh-CN" dirty="0"/>
              <a:t>设备操作</a:t>
            </a:r>
            <a:endParaRPr lang="en-US" altLang="zh-CN" dirty="0"/>
          </a:p>
          <a:p>
            <a:r>
              <a:rPr lang="zh-CN" altLang="en-US" dirty="0"/>
              <a:t>例程：</a:t>
            </a:r>
            <a:r>
              <a:rPr lang="en-US" altLang="zh-CN" dirty="0" err="1"/>
              <a:t>代码test_spi.c</a:t>
            </a:r>
            <a:endParaRPr lang="en-US" altLang="zh-CN" dirty="0"/>
          </a:p>
          <a:p>
            <a:endParaRPr lang="zh-CN" altLang="en-US" dirty="0"/>
          </a:p>
        </p:txBody>
      </p:sp>
      <p:graphicFrame>
        <p:nvGraphicFramePr>
          <p:cNvPr id="5" name="表格 4">
            <a:extLst>
              <a:ext uri="{FF2B5EF4-FFF2-40B4-BE49-F238E27FC236}">
                <a16:creationId xmlns:a16="http://schemas.microsoft.com/office/drawing/2014/main" id="{804D67E6-E65A-4037-AF0A-9F2EA4FF14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877505"/>
              </p:ext>
            </p:extLst>
          </p:nvPr>
        </p:nvGraphicFramePr>
        <p:xfrm>
          <a:off x="333024" y="2220117"/>
          <a:ext cx="9177020" cy="2927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89275">
                  <a:extLst>
                    <a:ext uri="{9D8B030D-6E8A-4147-A177-3AD203B41FA5}">
                      <a16:colId xmlns:a16="http://schemas.microsoft.com/office/drawing/2014/main" val="631152700"/>
                    </a:ext>
                  </a:extLst>
                </a:gridCol>
                <a:gridCol w="5887745">
                  <a:extLst>
                    <a:ext uri="{9D8B030D-6E8A-4147-A177-3AD203B41FA5}">
                      <a16:colId xmlns:a16="http://schemas.microsoft.com/office/drawing/2014/main" val="2948227165"/>
                    </a:ext>
                  </a:extLst>
                </a:gridCol>
              </a:tblGrid>
              <a:tr h="731838"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ls1c_spi_set_clock</a:t>
                      </a:r>
                      <a:endParaRPr lang="zh-CN" sz="3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CN" sz="2400" kern="100" dirty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CN" sz="2400" kern="100" dirty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effectLst/>
                        </a:rPr>
                        <a:t>设置时钟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02473127"/>
                  </a:ext>
                </a:extLst>
              </a:tr>
              <a:tr h="731838"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ls1c_spi_set_mode</a:t>
                      </a:r>
                      <a:endParaRPr lang="zh-CN" sz="3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CN" sz="2400" kern="100" dirty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CN" sz="2400" kern="100" dirty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effectLst/>
                        </a:rPr>
                        <a:t>设置通信模式</a:t>
                      </a:r>
                      <a:r>
                        <a:rPr lang="en-US" sz="2400" kern="100" dirty="0">
                          <a:effectLst/>
                        </a:rPr>
                        <a:t>(</a:t>
                      </a:r>
                      <a:r>
                        <a:rPr lang="zh-CN" sz="2400" kern="100" dirty="0">
                          <a:effectLst/>
                        </a:rPr>
                        <a:t>时钟极性和相位</a:t>
                      </a:r>
                      <a:r>
                        <a:rPr lang="en-US" sz="2400" kern="100" dirty="0">
                          <a:effectLst/>
                        </a:rPr>
                        <a:t>)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58927809"/>
                  </a:ext>
                </a:extLst>
              </a:tr>
              <a:tr h="731838"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ls1c_spi_set_cs</a:t>
                      </a:r>
                      <a:endParaRPr lang="zh-CN" sz="3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CN" sz="2400" kern="100" dirty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CN" sz="2400" kern="100" dirty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effectLst/>
                        </a:rPr>
                        <a:t>设置指定片选为指定状态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855648"/>
                  </a:ext>
                </a:extLst>
              </a:tr>
              <a:tr h="731838">
                <a:tc>
                  <a:txBody>
                    <a:bodyPr/>
                    <a:lstStyle/>
                    <a:p>
                      <a:pPr indent="228600" algn="just">
                        <a:spcAft>
                          <a:spcPts val="0"/>
                        </a:spcAft>
                      </a:pPr>
                      <a:r>
                        <a:rPr lang="en-US" sz="2400" kern="100" dirty="0">
                          <a:effectLst/>
                        </a:rPr>
                        <a:t>ls1c_spi_txrx_byte</a:t>
                      </a:r>
                      <a:endParaRPr lang="zh-CN" sz="3200" kern="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CN" sz="2400" kern="100" dirty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en-US" altLang="zh-CN" sz="2400" kern="100" dirty="0">
                        <a:effectLst/>
                      </a:endParaRPr>
                    </a:p>
                    <a:p>
                      <a:pPr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zh-CN" sz="2400" kern="100" dirty="0">
                          <a:effectLst/>
                        </a:rPr>
                        <a:t>通过指定</a:t>
                      </a:r>
                      <a:r>
                        <a:rPr lang="en-US" sz="2400" kern="100" dirty="0">
                          <a:effectLst/>
                        </a:rPr>
                        <a:t>SPI</a:t>
                      </a:r>
                      <a:r>
                        <a:rPr lang="zh-CN" sz="2400" kern="100" dirty="0">
                          <a:effectLst/>
                        </a:rPr>
                        <a:t>发送接收一个字节</a:t>
                      </a:r>
                      <a:endParaRPr lang="zh-CN" sz="2400" kern="1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4850188"/>
                  </a:ext>
                </a:extLst>
              </a:tr>
            </a:tbl>
          </a:graphicData>
        </a:graphic>
      </p:graphicFrame>
      <p:pic>
        <p:nvPicPr>
          <p:cNvPr id="6" name="图片 5">
            <a:extLst>
              <a:ext uri="{FF2B5EF4-FFF2-40B4-BE49-F238E27FC236}">
                <a16:creationId xmlns:a16="http://schemas.microsoft.com/office/drawing/2014/main" id="{F63AA1FE-CC91-4C5F-AFBB-A9C34493CE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69866" y="1715623"/>
            <a:ext cx="6506483" cy="4363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82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mph" presetSubtype="0" fill="remove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250" autoRev="1" fill="remove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4" dur="250" autoRev="1" fill="remove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5" dur="250" autoRev="1" fill="remove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50" autoRev="1" fill="remove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>
            <a:extLst>
              <a:ext uri="{FF2B5EF4-FFF2-40B4-BE49-F238E27FC236}">
                <a16:creationId xmlns:a16="http://schemas.microsoft.com/office/drawing/2014/main" id="{DF215DB3-0E22-4620-B0B6-B0BF8E35D4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09CB81-B489-4261-96BA-A6BFC1BAEA0B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22297F76-40A0-44D3-BDF4-B8CEA503B7E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B466B91-77CB-47DB-9BB0-7971E775762F}" type="datetime1">
              <a:rPr lang="zh-CN" altLang="en-US" smtClean="0"/>
              <a:t>2020/4/20</a:t>
            </a:fld>
            <a:endParaRPr lang="zh-CN" alt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78EBFD23-6569-40AF-BFD6-0F719779B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3. SPI</a:t>
            </a:r>
            <a:r>
              <a:rPr lang="zh-CN" altLang="zh-CN" dirty="0"/>
              <a:t>总线设备操作示例</a:t>
            </a:r>
            <a:endParaRPr lang="zh-CN" altLang="en-US" dirty="0"/>
          </a:p>
        </p:txBody>
      </p:sp>
      <p:sp>
        <p:nvSpPr>
          <p:cNvPr id="5" name="内容占位符 4">
            <a:extLst>
              <a:ext uri="{FF2B5EF4-FFF2-40B4-BE49-F238E27FC236}">
                <a16:creationId xmlns:a16="http://schemas.microsoft.com/office/drawing/2014/main" id="{59DCD581-8AA8-433A-ABA1-D2A711B69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/>
              <a:t>利用设备操作</a:t>
            </a:r>
            <a:r>
              <a:rPr lang="en-US" altLang="zh-CN" dirty="0"/>
              <a:t>SPI</a:t>
            </a:r>
            <a:r>
              <a:rPr lang="zh-CN" altLang="zh-CN" dirty="0"/>
              <a:t>总线的例程为代码</a:t>
            </a:r>
            <a:r>
              <a:rPr lang="en-US" altLang="zh-CN" dirty="0" err="1"/>
              <a:t>test_rtt_spi.c</a:t>
            </a:r>
            <a:r>
              <a:rPr lang="zh-CN" altLang="zh-CN" dirty="0"/>
              <a:t>。</a:t>
            </a:r>
            <a:endParaRPr lang="en-US" altLang="zh-CN" dirty="0"/>
          </a:p>
          <a:p>
            <a:r>
              <a:rPr lang="zh-CN" altLang="zh-CN" dirty="0"/>
              <a:t>设备驱动接口文件为</a:t>
            </a:r>
            <a:r>
              <a:rPr lang="en-US" altLang="zh-CN" dirty="0" err="1"/>
              <a:t>Drv_spi.c</a:t>
            </a:r>
            <a:r>
              <a:rPr lang="zh-CN" altLang="zh-CN" dirty="0"/>
              <a:t>。</a:t>
            </a:r>
          </a:p>
          <a:p>
            <a:r>
              <a:rPr lang="zh-CN" altLang="zh-CN" dirty="0"/>
              <a:t>函数</a:t>
            </a:r>
            <a:r>
              <a:rPr lang="en-US" altLang="zh-CN" dirty="0"/>
              <a:t>configure</a:t>
            </a:r>
            <a:r>
              <a:rPr lang="zh-CN" altLang="zh-CN" dirty="0"/>
              <a:t>和</a:t>
            </a:r>
            <a:r>
              <a:rPr lang="en-US" altLang="zh-CN" dirty="0"/>
              <a:t>xfer</a:t>
            </a:r>
            <a:r>
              <a:rPr lang="zh-CN" altLang="zh-CN" dirty="0"/>
              <a:t>通过调用</a:t>
            </a:r>
            <a:r>
              <a:rPr lang="en-US" altLang="zh-CN" dirty="0"/>
              <a:t>ls1c</a:t>
            </a:r>
            <a:r>
              <a:rPr lang="zh-CN" altLang="zh-CN" dirty="0"/>
              <a:t>的</a:t>
            </a:r>
            <a:r>
              <a:rPr lang="en-US" altLang="zh-CN" dirty="0"/>
              <a:t>SPI</a:t>
            </a:r>
            <a:r>
              <a:rPr lang="zh-CN" altLang="zh-CN" dirty="0"/>
              <a:t>库函数实现的</a:t>
            </a:r>
            <a:r>
              <a:rPr lang="en-US" altLang="zh-CN" dirty="0"/>
              <a:t>SPI</a:t>
            </a:r>
            <a:r>
              <a:rPr lang="zh-CN" altLang="zh-CN" dirty="0"/>
              <a:t>总线的配置和数据的传输</a:t>
            </a:r>
            <a:r>
              <a:rPr lang="zh-CN" altLang="en-US" dirty="0"/>
              <a:t>。</a:t>
            </a:r>
            <a:endParaRPr lang="zh-CN" altLang="zh-CN" dirty="0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6051CE7E-E435-4285-92D2-814ECFBD48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496506" y="1509677"/>
            <a:ext cx="6858000" cy="4846674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51446126-8FEF-42EB-8EAD-B33D9EDF1D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5464" y="2675941"/>
            <a:ext cx="4972744" cy="4182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1579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444BB44-D85E-4D13-B82A-D1034D9B8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2" name="文本框 1">
            <a:extLst>
              <a:ext uri="{FF2B5EF4-FFF2-40B4-BE49-F238E27FC236}">
                <a16:creationId xmlns:a16="http://schemas.microsoft.com/office/drawing/2014/main" id="{B66149A8-F143-4804-B0A4-D8125CB49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6722" y="2025775"/>
            <a:ext cx="3875087" cy="76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kumimoji="0" lang="en-US" altLang="zh-CN" sz="4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THANKS</a:t>
            </a:r>
            <a:endParaRPr kumimoji="0" lang="zh-CN" altLang="en-US" sz="4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0D699F7B-A661-4836-9F36-B72F9EB8639B}"/>
              </a:ext>
            </a:extLst>
          </p:cNvPr>
          <p:cNvSpPr/>
          <p:nvPr/>
        </p:nvSpPr>
        <p:spPr bwMode="auto">
          <a:xfrm>
            <a:off x="3755472" y="1013070"/>
            <a:ext cx="5261206" cy="1015663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ctr">
              <a:spcAft>
                <a:spcPts val="1800"/>
              </a:spcAft>
              <a:defRPr/>
            </a:pPr>
            <a:r>
              <a:rPr kumimoji="0" lang="zh-CN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感谢聆听！！</a:t>
            </a:r>
            <a:endParaRPr kumimoji="0" lang="en-US" altLang="zh-CN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1603A444-05F6-4717-A591-B2D971BD2352}"/>
              </a:ext>
            </a:extLst>
          </p:cNvPr>
          <p:cNvSpPr txBox="1"/>
          <p:nvPr/>
        </p:nvSpPr>
        <p:spPr>
          <a:xfrm>
            <a:off x="3049793" y="4790947"/>
            <a:ext cx="6504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助力 国产芯片 国产操作系统 嵌入式系统开发！！！</a:t>
            </a:r>
          </a:p>
        </p:txBody>
      </p:sp>
      <p:sp>
        <p:nvSpPr>
          <p:cNvPr id="23" name="矩形 1">
            <a:extLst>
              <a:ext uri="{FF2B5EF4-FFF2-40B4-BE49-F238E27FC236}">
                <a16:creationId xmlns:a16="http://schemas.microsoft.com/office/drawing/2014/main" id="{46AC0E2E-5693-43A3-AD19-C6CB0C9E8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2902" y="3804823"/>
            <a:ext cx="6504595" cy="345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等线" panose="02010600030101010101" pitchFamily="2" charset="-122"/>
                <a:ea typeface="等线" panose="02010600030101010101" pitchFamily="2" charset="-122"/>
              </a:defRPr>
            </a:lvl9pPr>
          </a:lstStyle>
          <a:p>
            <a:pPr algn="just" eaLnBrk="1" hangingPunct="1">
              <a:spcBef>
                <a:spcPct val="50000"/>
              </a:spcBef>
              <a:buFont typeface="Arial" panose="020B0604020202020204" pitchFamily="34" charset="0"/>
              <a:buNone/>
            </a:pPr>
            <a:r>
              <a:rPr kumimoji="0" lang="zh-CN" altLang="en-US" sz="18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基于自主可控基础软硬件的嵌入式系统教学</a:t>
            </a:r>
            <a:endParaRPr kumimoji="0" lang="en-US" altLang="zh-CN" sz="18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52128585"/>
      </p:ext>
    </p:extLst>
  </p:cSld>
  <p:clrMapOvr>
    <a:masterClrMapping/>
  </p:clrMapOvr>
</p:sld>
</file>

<file path=ppt/theme/theme1.xml><?xml version="1.0" encoding="utf-8"?>
<a:theme xmlns:a="http://schemas.openxmlformats.org/drawingml/2006/main" name="孙冬梅PPT母版_V6.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02C4C7"/>
        </a:soli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微软雅黑"/>
            <a:ea typeface="微软雅黑"/>
            <a:cs typeface="微软雅黑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孙冬梅PPT母版_V6.0">
  <a:themeElements>
    <a:clrScheme name="蓝色​​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solidFill>
          <a:srgbClr val="02C4C7"/>
        </a:solidFill>
        <a:ln>
          <a:noFill/>
        </a:ln>
      </a:spPr>
      <a:bodyPr anchor="ctr"/>
      <a:lstStyle>
        <a:defPPr algn="ctr" eaLnBrk="1" fontAlgn="auto" hangingPunct="1">
          <a:spcBef>
            <a:spcPts val="0"/>
          </a:spcBef>
          <a:spcAft>
            <a:spcPts val="0"/>
          </a:spcAft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微软雅黑"/>
            <a:ea typeface="微软雅黑"/>
            <a:cs typeface="微软雅黑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孙冬梅PPT母版_V6.0</Template>
  <TotalTime>4701</TotalTime>
  <Words>231</Words>
  <Application>Microsoft Office PowerPoint</Application>
  <PresentationFormat>宽屏</PresentationFormat>
  <Paragraphs>47</Paragraphs>
  <Slides>6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等线</vt:lpstr>
      <vt:lpstr>等线 Light</vt:lpstr>
      <vt:lpstr>微软雅黑</vt:lpstr>
      <vt:lpstr>Arial</vt:lpstr>
      <vt:lpstr>Times New Roman</vt:lpstr>
      <vt:lpstr>孙冬梅PPT母版_V6.0</vt:lpstr>
      <vt:lpstr>1_孙冬梅PPT母版_V6.0</vt:lpstr>
      <vt:lpstr>基于国产嵌入式操作系统和龙芯SOC 的应用与开发</vt:lpstr>
      <vt:lpstr>第十二讲 基于RT-Thread操作系统外设3-SPI总线</vt:lpstr>
      <vt:lpstr>1. SPI  总线基础</vt:lpstr>
      <vt:lpstr>2. SPI总线库函数控制</vt:lpstr>
      <vt:lpstr>3. SPI总线设备操作示例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基于龙芯-RTThread 网络编程及应用</dc:title>
  <dc:creator>孙 冬梅</dc:creator>
  <cp:lastModifiedBy>孙 冬梅</cp:lastModifiedBy>
  <cp:revision>486</cp:revision>
  <cp:lastPrinted>2019-06-21T01:02:15Z</cp:lastPrinted>
  <dcterms:created xsi:type="dcterms:W3CDTF">2019-05-27T01:44:11Z</dcterms:created>
  <dcterms:modified xsi:type="dcterms:W3CDTF">2020-04-20T01:39:47Z</dcterms:modified>
</cp:coreProperties>
</file>