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  <p:sldMasterId id="2147483724" r:id="rId2"/>
  </p:sldMasterIdLst>
  <p:notesMasterIdLst>
    <p:notesMasterId r:id="rId11"/>
  </p:notesMasterIdLst>
  <p:sldIdLst>
    <p:sldId id="256" r:id="rId3"/>
    <p:sldId id="273" r:id="rId4"/>
    <p:sldId id="278" r:id="rId5"/>
    <p:sldId id="288" r:id="rId6"/>
    <p:sldId id="290" r:id="rId7"/>
    <p:sldId id="291" r:id="rId8"/>
    <p:sldId id="292" r:id="rId9"/>
    <p:sldId id="274" r:id="rId10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63884" autoAdjust="0"/>
  </p:normalViewPr>
  <p:slideViewPr>
    <p:cSldViewPr snapToGrid="0">
      <p:cViewPr varScale="1">
        <p:scale>
          <a:sx n="45" d="100"/>
          <a:sy n="45" d="100"/>
        </p:scale>
        <p:origin x="714" y="5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6F838-9467-4E5B-A75A-87EA7EC43414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FE17A-1F2E-442D-BB4F-D2D9B21D3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363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442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98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53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447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95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5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72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FE17A-1F2E-442D-BB4F-D2D9B21D35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70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A6CE303F-9777-4122-A0CC-19D48D4D2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45551" y="63388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B11A-978D-48AF-B26B-DD6C26C413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7585B07E-42FB-4751-899A-EF5A4B9323A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54A7E-FA9E-4032-AE37-A26F42B6A519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A89530F8-7AB8-400E-AE06-BE22421AEC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BAB1B24-F29A-45CF-BC1A-4D8A6EEBD3EB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1623485" y="1287464"/>
            <a:ext cx="8945033" cy="1463675"/>
          </a:xfrm>
        </p:spPr>
        <p:txBody>
          <a:bodyPr/>
          <a:lstStyle/>
          <a:p>
            <a:pPr algn="ctr"/>
            <a:b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主标题</a:t>
            </a:r>
            <a:endParaRPr kumimoji="0" lang="zh-CN" altLang="en-US" sz="2800" dirty="0"/>
          </a:p>
        </p:txBody>
      </p:sp>
      <p:pic>
        <p:nvPicPr>
          <p:cNvPr id="9" name="图片 4" descr="huabanfuben.png">
            <a:extLst>
              <a:ext uri="{FF2B5EF4-FFF2-40B4-BE49-F238E27FC236}">
                <a16:creationId xmlns:a16="http://schemas.microsoft.com/office/drawing/2014/main" id="{FE7436D7-4510-4C1C-9C6E-68C6CBD1D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60725"/>
            <a:ext cx="164465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8DAD379A-51BB-464E-AF4D-AF17EBEFB32E}"/>
              </a:ext>
            </a:extLst>
          </p:cNvPr>
          <p:cNvSpPr txBox="1">
            <a:spLocks/>
          </p:cNvSpPr>
          <p:nvPr/>
        </p:nvSpPr>
        <p:spPr bwMode="auto">
          <a:xfrm>
            <a:off x="8845551" y="6338889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CC18211-51E1-4FAE-B1B7-CCC6765C6A03}" type="slidenum">
              <a:rPr kumimoji="0"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kumimoji="0" lang="zh-CN" altLang="en-US" sz="1200">
              <a:solidFill>
                <a:srgbClr val="898989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CDA83A-C64F-4B2F-BD1B-83D72D1B66C1}"/>
              </a:ext>
            </a:extLst>
          </p:cNvPr>
          <p:cNvSpPr/>
          <p:nvPr/>
        </p:nvSpPr>
        <p:spPr bwMode="auto">
          <a:xfrm>
            <a:off x="0" y="6145213"/>
            <a:ext cx="12192000" cy="715962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/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ECC7E8FC-51EB-45E7-8A6C-4FBB2885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solidFill>
            <a:srgbClr val="02C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6179504C-7A9A-48EC-AD78-744D81761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218" y="3176589"/>
            <a:ext cx="6953249" cy="11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zh-CN" altLang="en-US" sz="1800" dirty="0">
              <a:ea typeface="微软雅黑" panose="020B0503020204020204" pitchFamily="34" charset="-122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0F78EBA4-C360-4504-A8A6-3B4CBED4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623484" cy="50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6FD8AC1F-2FD0-4830-95B1-E3888CC1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687" y="13977"/>
            <a:ext cx="22166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0" dirty="0">
                <a:solidFill>
                  <a:srgbClr val="1B88D0"/>
                </a:solidFill>
                <a:ea typeface="华文行楷" panose="02010800040101010101" pitchFamily="2" charset="-122"/>
              </a:rPr>
              <a:t>电控学院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E40AFEDB-8825-49F2-8B07-EBA1BC76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1933" y="53975"/>
            <a:ext cx="27770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>
                <a:solidFill>
                  <a:srgbClr val="1B88D0"/>
                </a:solidFill>
                <a:ea typeface="华文行楷" panose="02010800040101010101" pitchFamily="2" charset="-122"/>
              </a:rPr>
              <a:t>龙芯系列开发板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C04FDA32-D91C-4148-98EF-3CD5F9E7E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9" y="6376625"/>
            <a:ext cx="25597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/>
              <a:t>制作：</a:t>
            </a:r>
            <a:r>
              <a:rPr lang="zh-CN" altLang="en-US" sz="2000" b="0" dirty="0">
                <a:ea typeface="华文行楷" panose="02010800040101010101" pitchFamily="2" charset="-122"/>
              </a:rPr>
              <a:t>孙冬梅</a:t>
            </a:r>
          </a:p>
        </p:txBody>
      </p:sp>
      <p:sp>
        <p:nvSpPr>
          <p:cNvPr id="18" name="副标题 2">
            <a:extLst>
              <a:ext uri="{FF2B5EF4-FFF2-40B4-BE49-F238E27FC236}">
                <a16:creationId xmlns:a16="http://schemas.microsoft.com/office/drawing/2014/main" id="{42704FA0-5302-4928-8A4B-CCEF3BBCE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6138" y="3381374"/>
            <a:ext cx="5140751" cy="517526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9786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24E77E-5302-44C0-9A78-76BA6441B4BF}"/>
              </a:ext>
            </a:extLst>
          </p:cNvPr>
          <p:cNvSpPr/>
          <p:nvPr/>
        </p:nvSpPr>
        <p:spPr bwMode="auto">
          <a:xfrm>
            <a:off x="1" y="6786563"/>
            <a:ext cx="12213167" cy="82550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/>
          </a:p>
        </p:txBody>
      </p:sp>
      <p:cxnSp>
        <p:nvCxnSpPr>
          <p:cNvPr id="3" name="直接连接符 9">
            <a:extLst>
              <a:ext uri="{FF2B5EF4-FFF2-40B4-BE49-F238E27FC236}">
                <a16:creationId xmlns:a16="http://schemas.microsoft.com/office/drawing/2014/main" id="{698DE758-123B-4800-A709-D390BE9E6C01}"/>
              </a:ext>
            </a:extLst>
          </p:cNvPr>
          <p:cNvCxnSpPr/>
          <p:nvPr/>
        </p:nvCxnSpPr>
        <p:spPr bwMode="auto">
          <a:xfrm>
            <a:off x="3232152" y="704851"/>
            <a:ext cx="8959849" cy="317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B67FD37-C031-49FE-9151-4BC2E5B8E6A8}"/>
              </a:ext>
            </a:extLst>
          </p:cNvPr>
          <p:cNvSpPr/>
          <p:nvPr/>
        </p:nvSpPr>
        <p:spPr>
          <a:xfrm>
            <a:off x="2885018" y="252413"/>
            <a:ext cx="169333" cy="411162"/>
          </a:xfrm>
          <a:prstGeom prst="rect">
            <a:avLst/>
          </a:prstGeom>
          <a:solidFill>
            <a:srgbClr val="02C4C7"/>
          </a:solidFill>
          <a:ln>
            <a:solidFill>
              <a:srgbClr val="02C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pic>
        <p:nvPicPr>
          <p:cNvPr id="5" name="图片 9" descr="huabanfuben-2.png">
            <a:extLst>
              <a:ext uri="{FF2B5EF4-FFF2-40B4-BE49-F238E27FC236}">
                <a16:creationId xmlns:a16="http://schemas.microsoft.com/office/drawing/2014/main" id="{13296198-7BD2-4AD6-916A-3DD81DA79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"/>
            <a:ext cx="122343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84B76B-4168-4A05-85CD-B9F72F2B8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18208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CB81-B489-4261-96BA-A6BFC1BAEA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6CDECCA-5F1C-4151-8752-245F9D1158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9DF9E67-75C6-41F5-9DC8-2D45D5EBA3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07D96B-EEF0-4573-A4B1-DD5EC4C0C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67697" y="117671"/>
            <a:ext cx="8220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1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7199BF1-D8A7-4485-8048-568E7A122E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8915" y="1250755"/>
            <a:ext cx="11858976" cy="489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329180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A6CE303F-9777-4122-A0CC-19D48D4D2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45551" y="63388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CB11A-978D-48AF-B26B-DD6C26C4138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7585B07E-42FB-4751-899A-EF5A4B9323A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7B87E-2886-4887-9B4C-8D1713D96721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A89530F8-7AB8-400E-AE06-BE22421AEC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BAB1B24-F29A-45CF-BC1A-4D8A6EEBD3EB}"/>
              </a:ext>
            </a:extLst>
          </p:cNvPr>
          <p:cNvSpPr>
            <a:spLocks noGrp="1"/>
          </p:cNvSpPr>
          <p:nvPr>
            <p:ph type="ctrTitle" idx="4294967295" hasCustomPrompt="1"/>
          </p:nvPr>
        </p:nvSpPr>
        <p:spPr>
          <a:xfrm>
            <a:off x="1623485" y="1287464"/>
            <a:ext cx="8945033" cy="1463675"/>
          </a:xfrm>
        </p:spPr>
        <p:txBody>
          <a:bodyPr/>
          <a:lstStyle/>
          <a:p>
            <a:pPr algn="ctr"/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主标题</a:t>
            </a:r>
            <a:endParaRPr kumimoji="0" lang="zh-CN" altLang="en-US" sz="2800" dirty="0"/>
          </a:p>
        </p:txBody>
      </p:sp>
      <p:pic>
        <p:nvPicPr>
          <p:cNvPr id="9" name="图片 4" descr="huabanfuben.png">
            <a:extLst>
              <a:ext uri="{FF2B5EF4-FFF2-40B4-BE49-F238E27FC236}">
                <a16:creationId xmlns:a16="http://schemas.microsoft.com/office/drawing/2014/main" id="{FE7436D7-4510-4C1C-9C6E-68C6CBD1D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60725"/>
            <a:ext cx="1644651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8DAD379A-51BB-464E-AF4D-AF17EBEFB32E}"/>
              </a:ext>
            </a:extLst>
          </p:cNvPr>
          <p:cNvSpPr txBox="1">
            <a:spLocks/>
          </p:cNvSpPr>
          <p:nvPr/>
        </p:nvSpPr>
        <p:spPr bwMode="auto">
          <a:xfrm>
            <a:off x="8845551" y="6338889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CC18211-51E1-4FAE-B1B7-CCC6765C6A03}" type="slidenum">
              <a:rPr kumimoji="0" lang="zh-CN" altLang="en-US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kumimoji="0" lang="zh-CN" altLang="en-US" sz="1200">
              <a:solidFill>
                <a:srgbClr val="898989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CDA83A-C64F-4B2F-BD1B-83D72D1B66C1}"/>
              </a:ext>
            </a:extLst>
          </p:cNvPr>
          <p:cNvSpPr/>
          <p:nvPr/>
        </p:nvSpPr>
        <p:spPr bwMode="auto">
          <a:xfrm>
            <a:off x="0" y="6145213"/>
            <a:ext cx="12192000" cy="715962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ECC7E8FC-51EB-45E7-8A6C-4FBB2885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00110"/>
          </a:xfrm>
          <a:prstGeom prst="rect">
            <a:avLst/>
          </a:prstGeom>
          <a:solidFill>
            <a:srgbClr val="02C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kumimoji="0"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6179504C-7A9A-48EC-AD78-744D81761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7218" y="3176589"/>
            <a:ext cx="6953249" cy="11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kumimoji="0" lang="zh-CN" altLang="en-US" sz="1800" dirty="0">
              <a:ea typeface="微软雅黑" panose="020B0503020204020204" pitchFamily="34" charset="-122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0F78EBA4-C360-4504-A8A6-3B4CBED4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1623484" cy="50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6FD8AC1F-2FD0-4830-95B1-E3888CC1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687" y="13977"/>
            <a:ext cx="22166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 b="0" dirty="0">
                <a:solidFill>
                  <a:srgbClr val="1B88D0"/>
                </a:solidFill>
                <a:ea typeface="华文行楷" panose="02010800040101010101" pitchFamily="2" charset="-122"/>
              </a:rPr>
              <a:t>电控学院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E40AFEDB-8825-49F2-8B07-EBA1BC76D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1933" y="53975"/>
            <a:ext cx="27770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>
                <a:solidFill>
                  <a:srgbClr val="1B88D0"/>
                </a:solidFill>
                <a:ea typeface="华文行楷" panose="02010800040101010101" pitchFamily="2" charset="-122"/>
              </a:rPr>
              <a:t>龙芯系列开发板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C04FDA32-D91C-4148-98EF-3CD5F9E7E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9" y="6376625"/>
            <a:ext cx="25597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000" b="0" dirty="0"/>
              <a:t>制作：</a:t>
            </a:r>
            <a:r>
              <a:rPr lang="zh-CN" altLang="en-US" sz="2000" b="0" dirty="0">
                <a:ea typeface="华文行楷" panose="02010800040101010101" pitchFamily="2" charset="-122"/>
              </a:rPr>
              <a:t>孙冬梅</a:t>
            </a:r>
          </a:p>
        </p:txBody>
      </p:sp>
      <p:sp>
        <p:nvSpPr>
          <p:cNvPr id="18" name="副标题 2">
            <a:extLst>
              <a:ext uri="{FF2B5EF4-FFF2-40B4-BE49-F238E27FC236}">
                <a16:creationId xmlns:a16="http://schemas.microsoft.com/office/drawing/2014/main" id="{42704FA0-5302-4928-8A4B-CCEF3BBCE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6138" y="3381374"/>
            <a:ext cx="5140751" cy="517526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0955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724E77E-5302-44C0-9A78-76BA6441B4BF}"/>
              </a:ext>
            </a:extLst>
          </p:cNvPr>
          <p:cNvSpPr/>
          <p:nvPr/>
        </p:nvSpPr>
        <p:spPr bwMode="auto">
          <a:xfrm>
            <a:off x="1" y="6786563"/>
            <a:ext cx="12213167" cy="82550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3" name="直接连接符 9">
            <a:extLst>
              <a:ext uri="{FF2B5EF4-FFF2-40B4-BE49-F238E27FC236}">
                <a16:creationId xmlns:a16="http://schemas.microsoft.com/office/drawing/2014/main" id="{698DE758-123B-4800-A709-D390BE9E6C01}"/>
              </a:ext>
            </a:extLst>
          </p:cNvPr>
          <p:cNvCxnSpPr/>
          <p:nvPr/>
        </p:nvCxnSpPr>
        <p:spPr bwMode="auto">
          <a:xfrm>
            <a:off x="3232152" y="704851"/>
            <a:ext cx="8959849" cy="317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B67FD37-C031-49FE-9151-4BC2E5B8E6A8}"/>
              </a:ext>
            </a:extLst>
          </p:cNvPr>
          <p:cNvSpPr/>
          <p:nvPr/>
        </p:nvSpPr>
        <p:spPr>
          <a:xfrm>
            <a:off x="2885018" y="252413"/>
            <a:ext cx="169333" cy="411162"/>
          </a:xfrm>
          <a:prstGeom prst="rect">
            <a:avLst/>
          </a:prstGeom>
          <a:solidFill>
            <a:srgbClr val="02C4C7"/>
          </a:solidFill>
          <a:ln>
            <a:solidFill>
              <a:srgbClr val="02C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5" name="图片 9" descr="huabanfuben-2.png">
            <a:extLst>
              <a:ext uri="{FF2B5EF4-FFF2-40B4-BE49-F238E27FC236}">
                <a16:creationId xmlns:a16="http://schemas.microsoft.com/office/drawing/2014/main" id="{13296198-7BD2-4AD6-916A-3DD81DA79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"/>
            <a:ext cx="122343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84B76B-4168-4A05-85CD-B9F72F2B8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18208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6CDECCA-5F1C-4151-8752-245F9D1158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A6F0-5568-4AEF-B572-B930D02A132E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07D96B-EEF0-4573-A4B1-DD5EC4C0C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67697" y="117671"/>
            <a:ext cx="82209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b="1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7199BF1-D8A7-4485-8048-568E7A122E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8915" y="1250755"/>
            <a:ext cx="11858976" cy="489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</p:txBody>
      </p:sp>
    </p:spTree>
    <p:extLst>
      <p:ext uri="{BB962C8B-B14F-4D97-AF65-F5344CB8AC3E}">
        <p14:creationId xmlns:p14="http://schemas.microsoft.com/office/powerpoint/2010/main" val="65919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977E532-C5DC-45C5-B44F-AEBB65E3996F}"/>
              </a:ext>
            </a:extLst>
          </p:cNvPr>
          <p:cNvSpPr/>
          <p:nvPr/>
        </p:nvSpPr>
        <p:spPr bwMode="auto">
          <a:xfrm>
            <a:off x="838200" y="913484"/>
            <a:ext cx="10719062" cy="1914525"/>
          </a:xfrm>
          <a:prstGeom prst="rect">
            <a:avLst/>
          </a:prstGeom>
          <a:solidFill>
            <a:srgbClr val="0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F1CFF8E-8B4E-4D31-8FE9-6D29EE1EF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9931" y="1016027"/>
            <a:ext cx="10515600" cy="1709441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grpSp>
        <p:nvGrpSpPr>
          <p:cNvPr id="3" name="组 4">
            <a:extLst>
              <a:ext uri="{FF2B5EF4-FFF2-40B4-BE49-F238E27FC236}">
                <a16:creationId xmlns:a16="http://schemas.microsoft.com/office/drawing/2014/main" id="{5F03C1DD-236C-497B-B03E-E53A5136F67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35822" y="3600114"/>
            <a:ext cx="7308850" cy="788988"/>
            <a:chOff x="1651000" y="4557889"/>
            <a:chExt cx="7309557" cy="790222"/>
          </a:xfrm>
        </p:grpSpPr>
        <p:sp>
          <p:nvSpPr>
            <p:cNvPr id="4" name="矩形 1">
              <a:extLst>
                <a:ext uri="{FF2B5EF4-FFF2-40B4-BE49-F238E27FC236}">
                  <a16:creationId xmlns:a16="http://schemas.microsoft.com/office/drawing/2014/main" id="{49652C6E-7103-4648-8CAD-8AC85C664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333" y="4796335"/>
              <a:ext cx="6505224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kumimoji="0"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kumimoji="0"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2" descr="icon-test.png">
              <a:extLst>
                <a:ext uri="{FF2B5EF4-FFF2-40B4-BE49-F238E27FC236}">
                  <a16:creationId xmlns:a16="http://schemas.microsoft.com/office/drawing/2014/main" id="{620F7C7E-FD57-485A-8F0E-A20109CE0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0" y="4557889"/>
              <a:ext cx="790222" cy="790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本框 19">
            <a:extLst>
              <a:ext uri="{FF2B5EF4-FFF2-40B4-BE49-F238E27FC236}">
                <a16:creationId xmlns:a16="http://schemas.microsoft.com/office/drawing/2014/main" id="{20C8C66D-5CE0-4806-B34B-318D327754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981456" y="4783905"/>
            <a:ext cx="6432550" cy="400050"/>
          </a:xfrm>
          <a:prstGeom prst="rect">
            <a:avLst/>
          </a:prstGeom>
          <a:solidFill>
            <a:srgbClr val="02C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A8D5660-BDE2-41DD-ABE9-69F7210BA047}"/>
              </a:ext>
            </a:extLst>
          </p:cNvPr>
          <p:cNvSpPr txBox="1"/>
          <p:nvPr userDrawn="1"/>
        </p:nvSpPr>
        <p:spPr>
          <a:xfrm>
            <a:off x="3667027" y="4783905"/>
            <a:ext cx="499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9285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5B27542-6F6B-4107-B1A1-5EA5477483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68563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en-US" dirty="0"/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40170C2E-88C2-4D8B-AAF0-475BA1C621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7648" y="2469824"/>
            <a:ext cx="10515600" cy="33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98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kumimoji="1" sz="28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4572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5B27542-6F6B-4107-B1A1-5EA5477483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68563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en-US" dirty="0"/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40170C2E-88C2-4D8B-AAF0-475BA1C621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37648" y="2469824"/>
            <a:ext cx="10515600" cy="33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804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None/>
        <a:defRPr kumimoji="1" sz="28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4572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98BAE0-7658-4E17-98A9-CC15512C4E8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38200" y="15421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/>
              <a:t>基于国产嵌入式操作系统和龙芯</a:t>
            </a:r>
            <a:r>
              <a:rPr lang="en-US" altLang="zh-CN" b="1" dirty="0"/>
              <a:t>SOC</a:t>
            </a:r>
            <a:br>
              <a:rPr lang="en-US" altLang="zh-CN" b="1" dirty="0"/>
            </a:br>
            <a:r>
              <a:rPr lang="zh-CN" altLang="en-US" b="1" dirty="0"/>
              <a:t>的应用与开发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6AAB75-E540-453C-9C98-B6E254C36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171" y="3626954"/>
            <a:ext cx="8098972" cy="517526"/>
          </a:xfrm>
        </p:spPr>
        <p:txBody>
          <a:bodyPr/>
          <a:lstStyle/>
          <a:p>
            <a:r>
              <a:rPr lang="zh-CN" altLang="en-US" sz="4000" b="1" dirty="0"/>
              <a:t>第十六讲 基于</a:t>
            </a:r>
            <a:r>
              <a:rPr lang="en-US" altLang="zh-CN" sz="4000" b="1" dirty="0"/>
              <a:t>RT-Thread</a:t>
            </a:r>
            <a:r>
              <a:rPr lang="zh-CN" altLang="en-US" sz="4000" b="1" dirty="0"/>
              <a:t>操作系统外设</a:t>
            </a:r>
            <a:r>
              <a:rPr lang="en-US" altLang="zh-CN" sz="4000" b="1" dirty="0"/>
              <a:t>8-</a:t>
            </a:r>
            <a:r>
              <a:rPr lang="zh-CN" altLang="en-US" sz="4000" b="1" dirty="0"/>
              <a:t>编写驱动添加自己的设备</a:t>
            </a:r>
            <a:endParaRPr lang="zh-CN" altLang="en-US" sz="4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39703B-5DDF-429F-B382-EF61BE90673B}"/>
              </a:ext>
            </a:extLst>
          </p:cNvPr>
          <p:cNvSpPr/>
          <p:nvPr/>
        </p:nvSpPr>
        <p:spPr>
          <a:xfrm>
            <a:off x="5124162" y="4903708"/>
            <a:ext cx="3990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/>
              <a:t>南京工业大学 孙冬梅</a:t>
            </a:r>
          </a:p>
        </p:txBody>
      </p:sp>
    </p:spTree>
    <p:extLst>
      <p:ext uri="{BB962C8B-B14F-4D97-AF65-F5344CB8AC3E}">
        <p14:creationId xmlns:p14="http://schemas.microsoft.com/office/powerpoint/2010/main" val="244385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9A0E9220-D202-418A-A2A9-33649ED3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696" y="117671"/>
            <a:ext cx="8708189" cy="639762"/>
          </a:xfrm>
        </p:spPr>
        <p:txBody>
          <a:bodyPr/>
          <a:lstStyle/>
          <a:p>
            <a:r>
              <a:rPr lang="zh-CN" altLang="en-US" sz="2800" dirty="0"/>
              <a:t>第十六讲 基于</a:t>
            </a:r>
            <a:r>
              <a:rPr lang="en-US" altLang="zh-CN" sz="2800" dirty="0"/>
              <a:t>RT-Thread</a:t>
            </a:r>
            <a:r>
              <a:rPr lang="zh-CN" altLang="en-US" sz="2800" dirty="0"/>
              <a:t>编写驱动添加自己的设备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96362648-40B1-4F2B-8AF1-E37D16CA8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923" y="4906962"/>
            <a:ext cx="35791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 typeface="Arial" panose="020B0604020202020204" pitchFamily="34" charset="0"/>
              <a:buNone/>
              <a:defRPr kumimoji="0" sz="2400" i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/>
            </a:lvl9pPr>
          </a:lstStyle>
          <a:p>
            <a:r>
              <a:rPr lang="en-US" altLang="zh-CN" dirty="0"/>
              <a:t>1. RT-Thread</a:t>
            </a:r>
            <a:r>
              <a:rPr lang="zh-CN" altLang="zh-CN" dirty="0"/>
              <a:t>的设备接口</a:t>
            </a:r>
            <a:endParaRPr lang="zh-CN" altLang="en-US" dirty="0"/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EC639FFE-85B4-4ACF-A396-1F9499814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922" y="5475688"/>
            <a:ext cx="3323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 typeface="Arial" panose="020B0604020202020204" pitchFamily="34" charset="0"/>
              <a:buNone/>
              <a:defRPr kumimoji="0" sz="2400" i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/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/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/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/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/>
            </a:lvl9pPr>
          </a:lstStyle>
          <a:p>
            <a:r>
              <a:rPr lang="en-US" altLang="zh-CN" dirty="0"/>
              <a:t>2. </a:t>
            </a:r>
            <a:r>
              <a:rPr lang="en-US" altLang="zh-CN" dirty="0" err="1"/>
              <a:t>设备驱动实现的步骤</a:t>
            </a:r>
            <a:endParaRPr lang="zh-CN" altLang="en-US" dirty="0"/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DBE18683-C457-4672-87EC-AAD4914B7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326" y="4906962"/>
            <a:ext cx="39926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en-US" altLang="zh-CN" i="1" dirty="0" err="1"/>
              <a:t>编写驱动并自动注册</a:t>
            </a:r>
            <a:endParaRPr kumimoji="0" lang="zh-CN" altLang="en-US" sz="24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DC2D20B1-8DA5-4F68-8FC0-DBF19A8D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327" y="5489574"/>
            <a:ext cx="5219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kumimoji="0" lang="en-US" altLang="zh-CN" sz="2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en-US" altLang="zh-CN" i="1" dirty="0" err="1"/>
              <a:t>编写应用程序测试驱动</a:t>
            </a:r>
            <a:endParaRPr kumimoji="0" lang="zh-CN" altLang="en-US" sz="24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754F652-E912-4345-B6C7-D2853384B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4B4A1D3-3739-45DE-8348-CBF9B7137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63" y="1112072"/>
            <a:ext cx="6636771" cy="36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03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4">
            <a:extLst>
              <a:ext uri="{FF2B5EF4-FFF2-40B4-BE49-F238E27FC236}">
                <a16:creationId xmlns:a16="http://schemas.microsoft.com/office/drawing/2014/main" id="{1FBB0104-C1DA-4C1D-914E-1C069F9D5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92" y="1068191"/>
            <a:ext cx="11858976" cy="547072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zh-CN"/>
              <a:t>公共的设备接口</a:t>
            </a:r>
            <a:r>
              <a:rPr lang="zh-CN" altLang="en-US"/>
              <a:t>为 </a:t>
            </a:r>
            <a:r>
              <a:rPr lang="en-US" altLang="zh-CN"/>
              <a:t>init open close read write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CN" altLang="zh-CN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/>
              <a:t>rt_device_find  driver_read </a:t>
            </a:r>
          </a:p>
          <a:p>
            <a:r>
              <a:rPr lang="en-US" altLang="zh-CN"/>
              <a:t>rt_device_init/open/read/write/control</a:t>
            </a:r>
            <a:r>
              <a:rPr lang="en-US" altLang="zh-CN">
                <a:sym typeface="Wingdings" panose="05000000000000000000" pitchFamily="2" charset="2"/>
              </a:rPr>
              <a:t></a:t>
            </a:r>
            <a:r>
              <a:rPr lang="en-US" altLang="zh-CN"/>
              <a:t>driver_init/open/read/write/control</a:t>
            </a:r>
            <a:endParaRPr lang="en-US" altLang="zh-CN" dirty="0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63B58422-2628-479D-8EDA-B3B82D4B47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054539"/>
              </p:ext>
            </p:extLst>
          </p:nvPr>
        </p:nvGraphicFramePr>
        <p:xfrm>
          <a:off x="1108631" y="1687833"/>
          <a:ext cx="9974737" cy="2576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Visio" r:id="rId4" imgW="4534737" imgH="1204714" progId="Visio.Drawing.11">
                  <p:embed/>
                </p:oleObj>
              </mc:Choice>
              <mc:Fallback>
                <p:oleObj name="Visio" r:id="rId4" imgW="4534737" imgH="1204714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631" y="1687833"/>
                        <a:ext cx="9974737" cy="25768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3454C7-EF94-4984-8365-38D4A74A7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3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61A887-1783-4604-90F8-DAC7F58BA4A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1465EC5-387E-4DC3-A41A-7F7167C9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 RT-Thread</a:t>
            </a:r>
            <a:r>
              <a:rPr lang="zh-CN" altLang="zh-CN" dirty="0"/>
              <a:t>的设备接口</a:t>
            </a:r>
            <a:endParaRPr lang="zh-CN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BF27B84-D4A0-428A-A966-5276CB20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7A31B4A-FE89-4A42-AC01-04F2BBE4D243}"/>
              </a:ext>
            </a:extLst>
          </p:cNvPr>
          <p:cNvSpPr/>
          <p:nvPr/>
        </p:nvSpPr>
        <p:spPr bwMode="auto">
          <a:xfrm>
            <a:off x="3367697" y="3614056"/>
            <a:ext cx="2263846" cy="42091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60322ED-3536-4F33-A80B-F304537DA970}"/>
              </a:ext>
            </a:extLst>
          </p:cNvPr>
          <p:cNvSpPr/>
          <p:nvPr/>
        </p:nvSpPr>
        <p:spPr>
          <a:xfrm>
            <a:off x="9719405" y="1008680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rt_device_find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8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215DB3-0E22-4620-B0B6-B0BF8E35D4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2297F76-40A0-44D3-BDF4-B8CEA503B7E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8EBFD23-6569-40AF-BFD6-0F719779B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</a:t>
            </a:r>
            <a:r>
              <a:rPr lang="en-US" altLang="zh-CN" dirty="0" err="1"/>
              <a:t>设备驱动实现的步骤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59DCD581-8AA8-433A-ABA1-D2A711B69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zh-CN" dirty="0"/>
              <a:t>）按照</a:t>
            </a:r>
            <a:r>
              <a:rPr lang="en-US" altLang="zh-CN" dirty="0"/>
              <a:t>RT-Thread</a:t>
            </a:r>
            <a:r>
              <a:rPr lang="zh-CN" altLang="zh-CN" dirty="0"/>
              <a:t>的对象模型，扩展对象。</a:t>
            </a:r>
          </a:p>
          <a:p>
            <a:endParaRPr lang="zh-CN" altLang="zh-CN" dirty="0"/>
          </a:p>
          <a:p>
            <a:r>
              <a:rPr lang="en-US" altLang="zh-CN" dirty="0"/>
              <a:t>2</a:t>
            </a:r>
            <a:r>
              <a:rPr lang="zh-CN" altLang="zh-CN" dirty="0"/>
              <a:t>）实现</a:t>
            </a:r>
            <a:r>
              <a:rPr lang="en-US" altLang="zh-CN" dirty="0"/>
              <a:t>RT-Thread I/O</a:t>
            </a:r>
            <a:r>
              <a:rPr lang="zh-CN" altLang="zh-CN" dirty="0"/>
              <a:t>设备模块中定义的</a:t>
            </a:r>
            <a:r>
              <a:rPr lang="en-US" altLang="zh-CN" dirty="0"/>
              <a:t>6</a:t>
            </a:r>
            <a:r>
              <a:rPr lang="zh-CN" altLang="zh-CN" dirty="0"/>
              <a:t>个公共设备接口</a:t>
            </a:r>
          </a:p>
          <a:p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zh-CN" dirty="0"/>
              <a:t>）根据设备的类型，注册到</a:t>
            </a:r>
            <a:r>
              <a:rPr lang="en-US" altLang="zh-CN" dirty="0"/>
              <a:t>RT-Thread</a:t>
            </a:r>
            <a:r>
              <a:rPr lang="zh-CN" altLang="zh-CN" dirty="0"/>
              <a:t>设备框架中。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47E404F-F335-48C7-9E83-7DD050EFA6D9}"/>
              </a:ext>
            </a:extLst>
          </p:cNvPr>
          <p:cNvSpPr/>
          <p:nvPr/>
        </p:nvSpPr>
        <p:spPr>
          <a:xfrm>
            <a:off x="3581400" y="369877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    </a:t>
            </a:r>
            <a:r>
              <a:rPr lang="en-US" altLang="zh-CN">
                <a:solidFill>
                  <a:srgbClr val="FF9AC1"/>
                </a:solidFill>
                <a:latin typeface="Consolas" panose="020B0609020204030204" pitchFamily="49" charset="0"/>
              </a:rPr>
              <a:t>device</a:t>
            </a:r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-&gt;init        = rt_led_init;</a:t>
            </a:r>
          </a:p>
          <a:p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    </a:t>
            </a:r>
            <a:r>
              <a:rPr lang="en-US" altLang="zh-CN">
                <a:solidFill>
                  <a:srgbClr val="FF9AC1"/>
                </a:solidFill>
                <a:latin typeface="Consolas" panose="020B0609020204030204" pitchFamily="49" charset="0"/>
              </a:rPr>
              <a:t>device</a:t>
            </a:r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-&gt;open        = rt_led_open;</a:t>
            </a:r>
          </a:p>
          <a:p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    </a:t>
            </a:r>
            <a:r>
              <a:rPr lang="en-US" altLang="zh-CN">
                <a:solidFill>
                  <a:srgbClr val="FF9AC1"/>
                </a:solidFill>
                <a:latin typeface="Consolas" panose="020B0609020204030204" pitchFamily="49" charset="0"/>
              </a:rPr>
              <a:t>device</a:t>
            </a:r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-&gt;close       = rt_led_close;</a:t>
            </a:r>
          </a:p>
          <a:p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    </a:t>
            </a:r>
            <a:r>
              <a:rPr lang="en-US" altLang="zh-CN">
                <a:solidFill>
                  <a:srgbClr val="FF9AC1"/>
                </a:solidFill>
                <a:latin typeface="Consolas" panose="020B0609020204030204" pitchFamily="49" charset="0"/>
              </a:rPr>
              <a:t>device</a:t>
            </a:r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-&gt;read        = rt_led_read;</a:t>
            </a:r>
          </a:p>
          <a:p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    </a:t>
            </a:r>
            <a:r>
              <a:rPr lang="en-US" altLang="zh-CN">
                <a:solidFill>
                  <a:srgbClr val="FF9AC1"/>
                </a:solidFill>
                <a:latin typeface="Consolas" panose="020B0609020204030204" pitchFamily="49" charset="0"/>
              </a:rPr>
              <a:t>device</a:t>
            </a:r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-&gt;write       = rt_led_write;</a:t>
            </a:r>
          </a:p>
          <a:p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    </a:t>
            </a:r>
            <a:r>
              <a:rPr lang="en-US" altLang="zh-CN">
                <a:solidFill>
                  <a:srgbClr val="FF9AC1"/>
                </a:solidFill>
                <a:latin typeface="Consolas" panose="020B0609020204030204" pitchFamily="49" charset="0"/>
              </a:rPr>
              <a:t>device</a:t>
            </a:r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-&gt;control     = (</a:t>
            </a:r>
            <a:r>
              <a:rPr lang="en-US" altLang="zh-CN">
                <a:solidFill>
                  <a:srgbClr val="FFB86C"/>
                </a:solidFill>
                <a:latin typeface="Consolas" panose="020B0609020204030204" pitchFamily="49" charset="0"/>
              </a:rPr>
              <a:t>void</a:t>
            </a:r>
            <a:r>
              <a:rPr lang="en-US" altLang="zh-CN">
                <a:solidFill>
                  <a:srgbClr val="E6E6E6"/>
                </a:solidFill>
                <a:latin typeface="Consolas" panose="020B0609020204030204" pitchFamily="49" charset="0"/>
              </a:rPr>
              <a:t> *)rt_led_control;</a:t>
            </a:r>
            <a:endParaRPr lang="en-US" altLang="zh-CN" b="0" dirty="0">
              <a:solidFill>
                <a:srgbClr val="E6E6E6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67A2377-AFE9-4B67-AFC6-D71EC2EEC1D6}"/>
              </a:ext>
            </a:extLst>
          </p:cNvPr>
          <p:cNvSpPr/>
          <p:nvPr/>
        </p:nvSpPr>
        <p:spPr>
          <a:xfrm>
            <a:off x="152403" y="43912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altLang="zh-CN" dirty="0">
                <a:solidFill>
                  <a:srgbClr val="6FC1FF"/>
                </a:solidFill>
                <a:latin typeface="Consolas" panose="020B0609020204030204" pitchFamily="49" charset="0"/>
              </a:rPr>
              <a:t>rt_device_register</a:t>
            </a:r>
            <a:r>
              <a:rPr lang="fr-FR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(device, name, RT_DEVICE_FLAG_RDWR | flag);</a:t>
            </a:r>
            <a:endParaRPr lang="fr-FR" altLang="zh-CN" b="0" dirty="0">
              <a:solidFill>
                <a:srgbClr val="E6E6E6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DE5C292-BAEE-4D67-A568-28691E021299}"/>
              </a:ext>
            </a:extLst>
          </p:cNvPr>
          <p:cNvSpPr/>
          <p:nvPr/>
        </p:nvSpPr>
        <p:spPr>
          <a:xfrm>
            <a:off x="6070208" y="83585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FFB86C"/>
                </a:solidFill>
                <a:latin typeface="Consolas" panose="020B0609020204030204" pitchFamily="49" charset="0"/>
              </a:rPr>
              <a:t>struct</a:t>
            </a:r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 </a:t>
            </a:r>
            <a:r>
              <a:rPr lang="en-US" altLang="zh-CN" dirty="0" err="1">
                <a:solidFill>
                  <a:srgbClr val="E6E6E6"/>
                </a:solidFill>
                <a:latin typeface="Consolas" panose="020B0609020204030204" pitchFamily="49" charset="0"/>
              </a:rPr>
              <a:t>led_device</a:t>
            </a:r>
            <a:endParaRPr lang="en-US" altLang="zh-CN" dirty="0">
              <a:solidFill>
                <a:srgbClr val="E6E6E6"/>
              </a:solidFill>
              <a:latin typeface="Consolas" panose="020B0609020204030204" pitchFamily="49" charset="0"/>
            </a:endParaRPr>
          </a:p>
          <a:p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    </a:t>
            </a:r>
            <a:r>
              <a:rPr lang="en-US" altLang="zh-CN" dirty="0">
                <a:solidFill>
                  <a:srgbClr val="FFB86C"/>
                </a:solidFill>
                <a:latin typeface="Consolas" panose="020B0609020204030204" pitchFamily="49" charset="0"/>
              </a:rPr>
              <a:t>int</a:t>
            </a:r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 </a:t>
            </a:r>
            <a:r>
              <a:rPr lang="en-US" altLang="zh-CN" dirty="0" err="1">
                <a:solidFill>
                  <a:srgbClr val="E6E6E6"/>
                </a:solidFill>
                <a:latin typeface="Consolas" panose="020B0609020204030204" pitchFamily="49" charset="0"/>
              </a:rPr>
              <a:t>led_num</a:t>
            </a:r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};</a:t>
            </a:r>
          </a:p>
          <a:p>
            <a:b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</a:br>
            <a:b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</a:br>
            <a:r>
              <a:rPr lang="en-US" altLang="zh-CN" dirty="0">
                <a:solidFill>
                  <a:srgbClr val="FFB86C"/>
                </a:solidFill>
                <a:latin typeface="Consolas" panose="020B0609020204030204" pitchFamily="49" charset="0"/>
              </a:rPr>
              <a:t>struct</a:t>
            </a:r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 </a:t>
            </a:r>
            <a:r>
              <a:rPr lang="en-US" altLang="zh-CN" dirty="0" err="1">
                <a:solidFill>
                  <a:srgbClr val="E6E6E6"/>
                </a:solidFill>
                <a:latin typeface="Consolas" panose="020B0609020204030204" pitchFamily="49" charset="0"/>
              </a:rPr>
              <a:t>led_device</a:t>
            </a:r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 led1 =</a:t>
            </a:r>
          </a:p>
          <a:p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    </a:t>
            </a:r>
            <a:r>
              <a:rPr lang="en-US" altLang="zh-CN" dirty="0" err="1">
                <a:solidFill>
                  <a:srgbClr val="E6E6E6"/>
                </a:solidFill>
                <a:latin typeface="Consolas" panose="020B0609020204030204" pitchFamily="49" charset="0"/>
              </a:rPr>
              <a:t>led_gpio</a:t>
            </a:r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};</a:t>
            </a:r>
          </a:p>
          <a:p>
            <a:b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</a:br>
            <a:r>
              <a:rPr lang="en-US" altLang="zh-CN" dirty="0">
                <a:solidFill>
                  <a:srgbClr val="FFB86C"/>
                </a:solidFill>
                <a:latin typeface="Consolas" panose="020B0609020204030204" pitchFamily="49" charset="0"/>
              </a:rPr>
              <a:t>struct</a:t>
            </a:r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 </a:t>
            </a:r>
            <a:r>
              <a:rPr lang="en-US" altLang="zh-CN" dirty="0" err="1">
                <a:solidFill>
                  <a:srgbClr val="E6E6E6"/>
                </a:solidFill>
                <a:latin typeface="Consolas" panose="020B0609020204030204" pitchFamily="49" charset="0"/>
              </a:rPr>
              <a:t>rt_device</a:t>
            </a:r>
            <a: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  <a:t> led1_device;</a:t>
            </a:r>
          </a:p>
          <a:p>
            <a:br>
              <a:rPr lang="en-US" altLang="zh-CN" dirty="0">
                <a:solidFill>
                  <a:srgbClr val="E6E6E6"/>
                </a:solidFill>
                <a:latin typeface="Consolas" panose="020B0609020204030204" pitchFamily="49" charset="0"/>
              </a:rPr>
            </a:br>
            <a:endParaRPr lang="en-US" altLang="zh-CN" b="0" dirty="0">
              <a:solidFill>
                <a:srgbClr val="E6E6E6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57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E6F6848-8623-4D4A-ABD4-3631B71EFC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3F4B792-2305-4EA9-897B-EF6F7DE7E3D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0AD442C-FDD9-43EA-9B38-7BF50AD75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en-US" altLang="zh-CN" dirty="0" err="1"/>
              <a:t>编写驱动并自动注册</a:t>
            </a:r>
            <a:r>
              <a:rPr lang="en-US" altLang="zh-CN" dirty="0"/>
              <a:t>,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A051BDE-D227-4B87-B4A0-891BA39C0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编写一个驱动，实现对</a:t>
            </a:r>
            <a:r>
              <a:rPr lang="en-US" altLang="zh-CN" dirty="0"/>
              <a:t>LED</a:t>
            </a:r>
            <a:r>
              <a:rPr lang="zh-CN" altLang="zh-CN" dirty="0"/>
              <a:t>的控制</a:t>
            </a:r>
            <a:r>
              <a:rPr lang="en-US" altLang="zh-CN" dirty="0"/>
              <a:t>, </a:t>
            </a:r>
            <a:r>
              <a:rPr lang="zh-CN" altLang="zh-CN" dirty="0"/>
              <a:t>字符类。</a:t>
            </a:r>
          </a:p>
          <a:p>
            <a:r>
              <a:rPr lang="zh-CN" altLang="zh-CN" dirty="0"/>
              <a:t>编写驱动例程为代码</a:t>
            </a:r>
            <a:r>
              <a:rPr lang="en-US" altLang="zh-CN" dirty="0" err="1"/>
              <a:t>test_driver.c</a:t>
            </a:r>
            <a:endParaRPr lang="en-US" altLang="zh-CN" dirty="0"/>
          </a:p>
          <a:p>
            <a:endParaRPr lang="zh-CN" altLang="zh-CN" dirty="0"/>
          </a:p>
          <a:p>
            <a:r>
              <a:rPr lang="zh-CN" altLang="zh-CN" dirty="0"/>
              <a:t>首先声明了</a:t>
            </a:r>
            <a:r>
              <a:rPr lang="en-US" altLang="zh-CN" dirty="0" err="1"/>
              <a:t>led_device</a:t>
            </a:r>
            <a:r>
              <a:rPr lang="zh-CN" altLang="zh-CN" dirty="0"/>
              <a:t>设备结构体</a:t>
            </a:r>
            <a:endParaRPr lang="en-US" altLang="zh-CN" dirty="0"/>
          </a:p>
          <a:p>
            <a:r>
              <a:rPr lang="zh-CN" altLang="zh-CN" dirty="0"/>
              <a:t>其次编写了设备驱动层的接口</a:t>
            </a:r>
            <a:endParaRPr lang="en-US" altLang="zh-CN" dirty="0"/>
          </a:p>
          <a:p>
            <a:r>
              <a:rPr lang="zh-CN" altLang="zh-CN" dirty="0"/>
              <a:t>最后注册到</a:t>
            </a:r>
            <a:r>
              <a:rPr lang="en-US" altLang="zh-CN" dirty="0"/>
              <a:t>RT-Thread</a:t>
            </a:r>
            <a:r>
              <a:rPr lang="zh-CN" altLang="zh-CN" dirty="0"/>
              <a:t>设备框架中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0D25CE4-B03E-4078-AF98-C9C59DC41FC6}"/>
              </a:ext>
            </a:extLst>
          </p:cNvPr>
          <p:cNvSpPr/>
          <p:nvPr/>
        </p:nvSpPr>
        <p:spPr>
          <a:xfrm>
            <a:off x="7166037" y="1278115"/>
            <a:ext cx="3904342" cy="2420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struct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led_device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{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	int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led_num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;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};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struct 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led_device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led1 =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{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  <a:r>
              <a:rPr lang="en-US" altLang="zh-C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led_gpio</a:t>
            </a: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endParaRPr lang="zh-CN" altLang="zh-CN" sz="28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};</a:t>
            </a:r>
            <a:endParaRPr lang="zh-CN" altLang="zh-CN" sz="2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69C57CC-7FD6-4EF1-90A4-34AA5BCD619A}"/>
              </a:ext>
            </a:extLst>
          </p:cNvPr>
          <p:cNvSpPr/>
          <p:nvPr/>
        </p:nvSpPr>
        <p:spPr>
          <a:xfrm>
            <a:off x="5841217" y="3581244"/>
            <a:ext cx="6786211" cy="2957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2400" dirty="0"/>
              <a:t>static </a:t>
            </a:r>
            <a:r>
              <a:rPr lang="en-US" altLang="zh-CN" sz="2400" dirty="0" err="1"/>
              <a:t>rt_err_t</a:t>
            </a:r>
            <a:r>
              <a:rPr lang="en-US" altLang="zh-CN" sz="2400" dirty="0"/>
              <a:t> </a:t>
            </a:r>
            <a:r>
              <a:rPr lang="en-US" altLang="zh-CN" sz="2400" dirty="0" err="1"/>
              <a:t>rt_led_init</a:t>
            </a:r>
            <a:r>
              <a:rPr lang="en-US" altLang="zh-CN" sz="2400" dirty="0"/>
              <a:t> (</a:t>
            </a:r>
            <a:r>
              <a:rPr lang="en-US" altLang="zh-CN" sz="2400" dirty="0" err="1"/>
              <a:t>rt_device_t</a:t>
            </a:r>
            <a:r>
              <a:rPr lang="en-US" altLang="zh-CN" sz="2400" dirty="0"/>
              <a:t> dev)</a:t>
            </a:r>
            <a:endParaRPr lang="zh-CN" altLang="zh-CN" sz="2400" dirty="0"/>
          </a:p>
          <a:p>
            <a:pPr>
              <a:lnSpc>
                <a:spcPts val="2000"/>
              </a:lnSpc>
            </a:pPr>
            <a:r>
              <a:rPr lang="en-US" altLang="zh-CN" sz="2400" dirty="0"/>
              <a:t>{</a:t>
            </a:r>
            <a:endParaRPr lang="zh-CN" altLang="zh-CN" sz="2400" dirty="0"/>
          </a:p>
          <a:p>
            <a:pPr>
              <a:lnSpc>
                <a:spcPts val="2000"/>
              </a:lnSpc>
            </a:pPr>
            <a:r>
              <a:rPr lang="en-US" altLang="zh-CN" sz="2400" dirty="0"/>
              <a:t>……</a:t>
            </a:r>
            <a:endParaRPr lang="zh-CN" altLang="zh-CN" sz="2400" dirty="0"/>
          </a:p>
          <a:p>
            <a:pPr>
              <a:lnSpc>
                <a:spcPts val="2000"/>
              </a:lnSpc>
            </a:pPr>
            <a:r>
              <a:rPr lang="en-US" altLang="zh-CN" sz="2400" dirty="0"/>
              <a:t>}</a:t>
            </a:r>
            <a:endParaRPr lang="zh-CN" altLang="zh-CN" sz="2400" dirty="0"/>
          </a:p>
          <a:p>
            <a:pPr>
              <a:lnSpc>
                <a:spcPts val="2000"/>
              </a:lnSpc>
            </a:pPr>
            <a:r>
              <a:rPr lang="en-US" altLang="zh-CN" sz="2400" dirty="0"/>
              <a:t> </a:t>
            </a:r>
            <a:endParaRPr lang="zh-CN" altLang="zh-CN" sz="2400" dirty="0"/>
          </a:p>
          <a:p>
            <a:pPr>
              <a:lnSpc>
                <a:spcPts val="2000"/>
              </a:lnSpc>
            </a:pPr>
            <a:r>
              <a:rPr lang="en-US" altLang="zh-CN" sz="2400" dirty="0"/>
              <a:t>static </a:t>
            </a:r>
            <a:r>
              <a:rPr lang="en-US" altLang="zh-CN" sz="2400" dirty="0" err="1"/>
              <a:t>rt_err_t</a:t>
            </a:r>
            <a:r>
              <a:rPr lang="en-US" altLang="zh-CN" sz="2400" dirty="0"/>
              <a:t> </a:t>
            </a:r>
            <a:r>
              <a:rPr lang="en-US" altLang="zh-CN" sz="2400" dirty="0" err="1"/>
              <a:t>rt_led_open</a:t>
            </a:r>
            <a:r>
              <a:rPr lang="en-US" altLang="zh-CN" sz="2400" dirty="0"/>
              <a:t>(</a:t>
            </a:r>
            <a:r>
              <a:rPr lang="en-US" altLang="zh-CN" sz="2400" dirty="0" err="1"/>
              <a:t>rt_device_t</a:t>
            </a:r>
            <a:r>
              <a:rPr lang="en-US" altLang="zh-CN" sz="2400" dirty="0"/>
              <a:t> dev, rt_uint16_t </a:t>
            </a:r>
            <a:r>
              <a:rPr lang="en-US" altLang="zh-CN" sz="2400" dirty="0" err="1"/>
              <a:t>oflag</a:t>
            </a:r>
            <a:r>
              <a:rPr lang="en-US" altLang="zh-CN" sz="2400" dirty="0"/>
              <a:t>)</a:t>
            </a:r>
            <a:endParaRPr lang="zh-CN" altLang="zh-CN" sz="2400" dirty="0"/>
          </a:p>
          <a:p>
            <a:pPr>
              <a:lnSpc>
                <a:spcPts val="2000"/>
              </a:lnSpc>
            </a:pPr>
            <a:r>
              <a:rPr lang="en-US" altLang="zh-CN" sz="2400" dirty="0"/>
              <a:t>{</a:t>
            </a:r>
            <a:endParaRPr lang="zh-CN" altLang="zh-CN" sz="2400" dirty="0"/>
          </a:p>
          <a:p>
            <a:pPr>
              <a:lnSpc>
                <a:spcPts val="2000"/>
              </a:lnSpc>
            </a:pPr>
            <a:r>
              <a:rPr lang="en-US" altLang="zh-CN" sz="2400" dirty="0"/>
              <a:t>……</a:t>
            </a:r>
            <a:endParaRPr lang="zh-CN" altLang="zh-CN" sz="2400" dirty="0"/>
          </a:p>
          <a:p>
            <a:pPr>
              <a:lnSpc>
                <a:spcPts val="2000"/>
              </a:lnSpc>
            </a:pPr>
            <a:r>
              <a:rPr lang="en-US" altLang="zh-CN" sz="2400" dirty="0"/>
              <a:t>}</a:t>
            </a:r>
            <a:endParaRPr lang="zh-CN" altLang="zh-CN" sz="2400" dirty="0"/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zh-CN" altLang="zh-CN" sz="36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616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577EE22-BEA1-401B-8D08-E8A76422C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D43CF90-61A1-4E57-A196-7C744323B3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38CF001-4219-4974-9710-1599DEA6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</a:t>
            </a:r>
            <a:r>
              <a:rPr lang="zh-CN" altLang="en-US" dirty="0"/>
              <a:t>编写应用程序测试驱动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C79636F-2ACC-4542-A7D3-0FC7ADA97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测试驱动的代码为：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B7A4606-A72C-4D3C-A9C8-56A50F1E56EA}"/>
              </a:ext>
            </a:extLst>
          </p:cNvPr>
          <p:cNvSpPr/>
          <p:nvPr/>
        </p:nvSpPr>
        <p:spPr>
          <a:xfrm>
            <a:off x="3506719" y="906602"/>
            <a:ext cx="79429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void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test_driver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(void)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{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int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;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static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rt_device_t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led_device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;   //led</a:t>
            </a:r>
            <a:r>
              <a:rPr lang="zh-CN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设备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rt_hw_led_register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(&amp;led1_device, "led1",  RT_DEVICE_FLAG_RDWR , &amp;led1);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led_device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rt_device_find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("led1");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if (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led_device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!= RT_NULL)    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{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rt_device_init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led_device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);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for (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=0;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&lt;10;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++)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{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 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rt_device_control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led_device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0,RT_NULL);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rt_thread_delay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(100);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rt_device_control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led_device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1,RT_NULL);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lang="en-US" altLang="zh-CN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rt_thread_delay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(100);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}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}   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return ;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}</a:t>
            </a:r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177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BE6CC13-68D9-4F41-8FC2-8876D32D3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09CB81-B489-4261-96BA-A6BFC1BAEA0B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18D38B3-3C81-4A7B-A355-069F4EA5712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1B466B91-77CB-47DB-9BB0-7971E775762F}" type="datetime1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C21083B-5117-4F5F-B8A6-6B4DD9BB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232403F-525C-4427-A2B8-9302271B4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5640E3-E420-46D1-9170-B94D21282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79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4BB44-D85E-4D13-B82A-D1034D9B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B66149A8-F143-4804-B0A4-D8125CB49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722" y="2025775"/>
            <a:ext cx="3875087" cy="7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kumimoji="0"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D699F7B-A661-4836-9F36-B72F9EB8639B}"/>
              </a:ext>
            </a:extLst>
          </p:cNvPr>
          <p:cNvSpPr/>
          <p:nvPr/>
        </p:nvSpPr>
        <p:spPr bwMode="auto">
          <a:xfrm>
            <a:off x="3755472" y="1013070"/>
            <a:ext cx="5261206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spcAft>
                <a:spcPts val="1800"/>
              </a:spcAft>
              <a:defRPr/>
            </a:pPr>
            <a:r>
              <a:rPr kumimoji="0"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感谢聆听！！</a:t>
            </a:r>
            <a:endParaRPr kumimoji="0" lang="en-US" altLang="zh-C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603A444-05F6-4717-A591-B2D971BD2352}"/>
              </a:ext>
            </a:extLst>
          </p:cNvPr>
          <p:cNvSpPr txBox="1"/>
          <p:nvPr/>
        </p:nvSpPr>
        <p:spPr>
          <a:xfrm>
            <a:off x="3049793" y="4790947"/>
            <a:ext cx="65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助力 国产芯片 国产操作系统 嵌入式系统开发！！！</a:t>
            </a: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46AC0E2E-5693-43A3-AD19-C6CB0C9E8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902" y="3804823"/>
            <a:ext cx="6504595" cy="34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基于自主可控基础软硬件的嵌入式系统教学</a:t>
            </a:r>
            <a:endParaRPr kumimoji="0"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2128585"/>
      </p:ext>
    </p:extLst>
  </p:cSld>
  <p:clrMapOvr>
    <a:masterClrMapping/>
  </p:clrMapOvr>
</p:sld>
</file>

<file path=ppt/theme/theme1.xml><?xml version="1.0" encoding="utf-8"?>
<a:theme xmlns:a="http://schemas.openxmlformats.org/drawingml/2006/main" name="孙冬梅PPT母版_V6.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2C4C7"/>
        </a:solidFill>
        <a:ln>
          <a:noFill/>
        </a:ln>
      </a:spPr>
      <a:bodyPr anchor="ctr"/>
      <a:lstStyle>
        <a:defPPr algn="ctr" eaLnBrk="1" fontAlgn="auto" hangingPunct="1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 smtClean="0">
            <a:latin typeface="微软雅黑"/>
            <a:ea typeface="微软雅黑"/>
            <a:cs typeface="微软雅黑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孙冬梅PPT母版_V6.0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2C4C7"/>
        </a:solidFill>
        <a:ln>
          <a:noFill/>
        </a:ln>
      </a:spPr>
      <a:bodyPr anchor="ctr"/>
      <a:lstStyle>
        <a:defPPr algn="ctr" eaLnBrk="1" fontAlgn="auto" hangingPunct="1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dirty="0" smtClean="0">
            <a:latin typeface="微软雅黑"/>
            <a:ea typeface="微软雅黑"/>
            <a:cs typeface="微软雅黑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孙冬梅PPT母版_V6.0</Template>
  <TotalTime>4721</TotalTime>
  <Words>654</Words>
  <Application>Microsoft Office PowerPoint</Application>
  <PresentationFormat>宽屏</PresentationFormat>
  <Paragraphs>115</Paragraphs>
  <Slides>8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等线</vt:lpstr>
      <vt:lpstr>等线 Light</vt:lpstr>
      <vt:lpstr>微软雅黑</vt:lpstr>
      <vt:lpstr>Arial</vt:lpstr>
      <vt:lpstr>Consolas</vt:lpstr>
      <vt:lpstr>Times New Roman</vt:lpstr>
      <vt:lpstr>孙冬梅PPT母版_V6.0</vt:lpstr>
      <vt:lpstr>1_孙冬梅PPT母版_V6.0</vt:lpstr>
      <vt:lpstr>Visio</vt:lpstr>
      <vt:lpstr>基于国产嵌入式操作系统和龙芯SOC 的应用与开发</vt:lpstr>
      <vt:lpstr>第十六讲 基于RT-Thread编写驱动添加自己的设备</vt:lpstr>
      <vt:lpstr>1. RT-Thread的设备接口</vt:lpstr>
      <vt:lpstr>2. 设备驱动实现的步骤</vt:lpstr>
      <vt:lpstr>3. 编写驱动并自动注册,</vt:lpstr>
      <vt:lpstr>4.编写应用程序测试驱动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基于龙芯-RTThread 网络编程及应用</dc:title>
  <dc:creator>孙 冬梅</dc:creator>
  <cp:lastModifiedBy>孙 冬梅</cp:lastModifiedBy>
  <cp:revision>493</cp:revision>
  <cp:lastPrinted>2019-06-21T01:02:15Z</cp:lastPrinted>
  <dcterms:created xsi:type="dcterms:W3CDTF">2019-05-27T01:44:11Z</dcterms:created>
  <dcterms:modified xsi:type="dcterms:W3CDTF">2020-04-20T01:57:26Z</dcterms:modified>
</cp:coreProperties>
</file>