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2"/>
  </p:notesMasterIdLst>
  <p:sldIdLst>
    <p:sldId id="256" r:id="rId3"/>
    <p:sldId id="273" r:id="rId4"/>
    <p:sldId id="292" r:id="rId5"/>
    <p:sldId id="293" r:id="rId6"/>
    <p:sldId id="294" r:id="rId7"/>
    <p:sldId id="295" r:id="rId8"/>
    <p:sldId id="296" r:id="rId9"/>
    <p:sldId id="297" r:id="rId10"/>
    <p:sldId id="274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1" autoAdjust="0"/>
    <p:restoredTop sz="73970" autoAdjust="0"/>
  </p:normalViewPr>
  <p:slideViewPr>
    <p:cSldViewPr snapToGrid="0">
      <p:cViewPr varScale="1">
        <p:scale>
          <a:sx n="53" d="100"/>
          <a:sy n="53" d="100"/>
        </p:scale>
        <p:origin x="528" y="-24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81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80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3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641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基于国产嵌入式操作系统和龙芯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8229" y="3626954"/>
            <a:ext cx="8109019" cy="517526"/>
          </a:xfrm>
        </p:spPr>
        <p:txBody>
          <a:bodyPr/>
          <a:lstStyle/>
          <a:p>
            <a:r>
              <a:rPr lang="zh-CN" altLang="en-US" sz="4000" b="1" dirty="0"/>
              <a:t>第十八讲 基于</a:t>
            </a:r>
            <a:r>
              <a:rPr lang="en-US" altLang="zh-CN" sz="4000" b="1" dirty="0"/>
              <a:t>RT-Thread</a:t>
            </a:r>
            <a:r>
              <a:rPr lang="zh-CN" altLang="en-US" sz="4000" b="1" dirty="0"/>
              <a:t>操作系统组件</a:t>
            </a:r>
            <a:r>
              <a:rPr lang="en-US" altLang="zh-CN" sz="4000" b="1" dirty="0"/>
              <a:t>2-</a:t>
            </a:r>
            <a:r>
              <a:rPr lang="zh-CN" altLang="en-US" sz="4000" b="1" dirty="0"/>
              <a:t>组件之</a:t>
            </a:r>
            <a:r>
              <a:rPr lang="en-US" altLang="zh-CN" sz="4000" b="1" dirty="0" err="1"/>
              <a:t>MicroPython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7" y="117671"/>
            <a:ext cx="8490006" cy="639762"/>
          </a:xfrm>
        </p:spPr>
        <p:txBody>
          <a:bodyPr/>
          <a:lstStyle/>
          <a:p>
            <a:r>
              <a:rPr lang="zh-CN" altLang="en-US" sz="2800" dirty="0"/>
              <a:t>第十八讲 基于</a:t>
            </a:r>
            <a:r>
              <a:rPr lang="en-US" altLang="zh-CN" sz="2800" dirty="0"/>
              <a:t>RT-Thread</a:t>
            </a:r>
            <a:r>
              <a:rPr lang="zh-CN" altLang="en-US" sz="2800" dirty="0"/>
              <a:t>操作系统组件之</a:t>
            </a:r>
            <a:r>
              <a:rPr lang="en-US" altLang="zh-CN" sz="2800" dirty="0" err="1"/>
              <a:t>MicroPython</a:t>
            </a:r>
            <a:endParaRPr lang="zh-CN" altLang="en-US" sz="2800" dirty="0"/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id="{96362648-40B1-4F2B-8AF1-E37D16CA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6" y="4920377"/>
            <a:ext cx="441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1. </a:t>
            </a:r>
            <a:r>
              <a:rPr lang="en-US" altLang="zh-CN" dirty="0" err="1"/>
              <a:t>MicroPython</a:t>
            </a:r>
            <a:r>
              <a:rPr lang="zh-CN" altLang="zh-CN" dirty="0"/>
              <a:t>组件简介</a:t>
            </a:r>
            <a:endParaRPr lang="zh-CN" altLang="en-US" dirty="0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EC639FFE-85B4-4ACF-A396-1F94998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025" y="5489103"/>
            <a:ext cx="441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2.</a:t>
            </a:r>
            <a:r>
              <a:rPr lang="zh-CN" altLang="zh-CN" dirty="0"/>
              <a:t>使用</a:t>
            </a:r>
            <a:r>
              <a:rPr lang="en-US" altLang="zh-CN" dirty="0" err="1"/>
              <a:t>MicroPython</a:t>
            </a:r>
            <a:r>
              <a:rPr lang="zh-CN" altLang="zh-CN" dirty="0"/>
              <a:t>组件模块</a:t>
            </a:r>
            <a:endParaRPr lang="zh-CN" altLang="en-US" dirty="0"/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DBE18683-C457-4672-87EC-AAD4914B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29" y="4920377"/>
            <a:ext cx="3992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i="1" dirty="0"/>
              <a:t>使用系统模块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DC2D20B1-8DA5-4F68-8FC0-DBF19A8D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430" y="5502989"/>
            <a:ext cx="3579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zh-CN" i="1" dirty="0"/>
              <a:t>使用硬件模块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754F652-E912-4345-B6C7-D2853384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7">
            <a:extLst>
              <a:ext uri="{FF2B5EF4-FFF2-40B4-BE49-F238E27FC236}">
                <a16:creationId xmlns:a16="http://schemas.microsoft.com/office/drawing/2014/main" id="{29071C3E-8A7F-40F3-A6D9-E8359D1E8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444" y="4905649"/>
            <a:ext cx="3992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zh-CN" i="1" dirty="0"/>
              <a:t>使用网络模块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>
            <a:extLst>
              <a:ext uri="{FF2B5EF4-FFF2-40B4-BE49-F238E27FC236}">
                <a16:creationId xmlns:a16="http://schemas.microsoft.com/office/drawing/2014/main" id="{65288B16-5F55-4B03-8696-B415AD03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444" y="5458325"/>
            <a:ext cx="39926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en-US" altLang="zh-CN" i="1" dirty="0"/>
              <a:t> Python</a:t>
            </a:r>
            <a:r>
              <a:rPr lang="zh-CN" altLang="zh-CN" i="1" dirty="0"/>
              <a:t>文件组合命令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B4F5C42-F876-4CD7-89AB-FB6AE90EE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52" y="816825"/>
            <a:ext cx="4580797" cy="396219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C8EC5F1-76BD-4895-8029-A1648D7A6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77" y="951675"/>
            <a:ext cx="5687961" cy="35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dirty="0" err="1"/>
              <a:t>MicroPython</a:t>
            </a:r>
            <a:r>
              <a:rPr lang="zh-CN" altLang="zh-CN" dirty="0"/>
              <a:t>组件简介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3" y="1068191"/>
            <a:ext cx="3268060" cy="5470722"/>
          </a:xfrm>
        </p:spPr>
        <p:txBody>
          <a:bodyPr/>
          <a:lstStyle/>
          <a:p>
            <a:r>
              <a:rPr lang="zh-CN" altLang="en-US" dirty="0"/>
              <a:t>是</a:t>
            </a:r>
            <a:r>
              <a:rPr lang="en-US" altLang="zh-CN" dirty="0"/>
              <a:t>IOT</a:t>
            </a:r>
            <a:r>
              <a:rPr lang="zh-CN" altLang="zh-CN" dirty="0"/>
              <a:t>包</a:t>
            </a:r>
            <a:r>
              <a:rPr lang="zh-CN" altLang="en-US" dirty="0"/>
              <a:t>可</a:t>
            </a:r>
            <a:r>
              <a:rPr lang="zh-CN" altLang="zh-CN" dirty="0"/>
              <a:t>配置使用。</a:t>
            </a:r>
            <a:endParaRPr lang="en-US" altLang="zh-CN" dirty="0"/>
          </a:p>
          <a:p>
            <a:r>
              <a:rPr lang="zh-CN" altLang="zh-CN" dirty="0"/>
              <a:t>在</a:t>
            </a:r>
            <a:r>
              <a:rPr lang="en-US" altLang="zh-CN" dirty="0"/>
              <a:t>env</a:t>
            </a:r>
            <a:r>
              <a:rPr lang="zh-CN" altLang="zh-CN" dirty="0"/>
              <a:t>中打</a:t>
            </a:r>
            <a:r>
              <a:rPr lang="en-US" altLang="zh-CN" dirty="0" err="1"/>
              <a:t>MicroPython</a:t>
            </a:r>
            <a:r>
              <a:rPr lang="zh-CN" altLang="zh-CN" dirty="0"/>
              <a:t>选项。</a:t>
            </a:r>
            <a:endParaRPr lang="en-US" altLang="zh-CN" dirty="0"/>
          </a:p>
          <a:p>
            <a:r>
              <a:rPr lang="zh-CN" altLang="zh-CN" dirty="0"/>
              <a:t>如果需要使用其中某个模块，打开对应选项。</a:t>
            </a:r>
            <a:endParaRPr lang="en-US" altLang="zh-CN" dirty="0"/>
          </a:p>
          <a:p>
            <a:r>
              <a:rPr lang="zh-CN" altLang="zh-CN" dirty="0"/>
              <a:t>这里要开启相关网络接口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CA5FABD-FC6B-4164-9B66-28CE1F3D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235" y="728663"/>
            <a:ext cx="5320973" cy="36882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4618FD-025F-4E11-A888-D3FF3AE89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583" y="1094465"/>
            <a:ext cx="5851156" cy="4055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29F2B82-626B-4F88-B223-A27EC8F43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568" y="3056167"/>
            <a:ext cx="5024491" cy="34827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09646B-419D-4DB8-AFCB-DD61CFC78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510" y="3056167"/>
            <a:ext cx="5024490" cy="34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</a:t>
            </a:r>
            <a:r>
              <a:rPr lang="zh-CN" altLang="zh-CN"/>
              <a:t>使用</a:t>
            </a:r>
            <a:r>
              <a:rPr lang="en-US" altLang="zh-CN"/>
              <a:t>MicroPython</a:t>
            </a:r>
            <a:r>
              <a:rPr lang="zh-CN" altLang="zh-CN"/>
              <a:t>组件模块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zh-CN" altLang="zh-CN" sz="3200" dirty="0">
                <a:solidFill>
                  <a:srgbClr val="0070C0"/>
                </a:solidFill>
              </a:rPr>
              <a:t>系统模块</a:t>
            </a:r>
            <a:endParaRPr lang="en-US" altLang="zh-CN" sz="3200" dirty="0">
              <a:solidFill>
                <a:srgbClr val="0070C0"/>
              </a:solidFill>
            </a:endParaRPr>
          </a:p>
          <a:p>
            <a:r>
              <a:rPr lang="en-US" altLang="zh-CN" sz="3200" dirty="0" err="1"/>
              <a:t>utime</a:t>
            </a:r>
            <a:r>
              <a:rPr lang="en-US" altLang="zh-CN" sz="3200" dirty="0"/>
              <a:t> – </a:t>
            </a:r>
            <a:r>
              <a:rPr lang="zh-CN" altLang="zh-CN" sz="3200" dirty="0"/>
              <a:t>时间相关函数</a:t>
            </a:r>
          </a:p>
          <a:p>
            <a:r>
              <a:rPr lang="en-US" altLang="zh-CN" sz="3200" dirty="0"/>
              <a:t>sys – </a:t>
            </a:r>
            <a:r>
              <a:rPr lang="zh-CN" altLang="zh-CN" sz="3200" dirty="0"/>
              <a:t>系统特有功能函数</a:t>
            </a:r>
          </a:p>
          <a:p>
            <a:r>
              <a:rPr lang="en-US" altLang="zh-CN" sz="3200" dirty="0"/>
              <a:t>math – </a:t>
            </a:r>
            <a:r>
              <a:rPr lang="zh-CN" altLang="zh-CN" sz="3200" dirty="0"/>
              <a:t>数学函数</a:t>
            </a:r>
          </a:p>
          <a:p>
            <a:r>
              <a:rPr lang="en-US" altLang="zh-CN" sz="3200" dirty="0" err="1"/>
              <a:t>uio</a:t>
            </a:r>
            <a:r>
              <a:rPr lang="en-US" altLang="zh-CN" sz="3200" dirty="0"/>
              <a:t> – </a:t>
            </a:r>
            <a:r>
              <a:rPr lang="zh-CN" altLang="zh-CN" sz="3200" dirty="0"/>
              <a:t>输入</a:t>
            </a:r>
            <a:r>
              <a:rPr lang="en-US" altLang="zh-CN" sz="3200" dirty="0"/>
              <a:t>/</a:t>
            </a:r>
            <a:r>
              <a:rPr lang="zh-CN" altLang="zh-CN" sz="3200" dirty="0"/>
              <a:t>输出流</a:t>
            </a:r>
          </a:p>
          <a:p>
            <a:r>
              <a:rPr lang="en-US" altLang="zh-CN" sz="3200" dirty="0" err="1"/>
              <a:t>ucollections</a:t>
            </a:r>
            <a:r>
              <a:rPr lang="en-US" altLang="zh-CN" sz="3200" dirty="0"/>
              <a:t> – </a:t>
            </a:r>
            <a:r>
              <a:rPr lang="zh-CN" altLang="zh-CN" sz="3200" dirty="0"/>
              <a:t>收集和容器类型</a:t>
            </a:r>
          </a:p>
          <a:p>
            <a:r>
              <a:rPr lang="en-US" altLang="zh-CN" sz="3200" dirty="0" err="1"/>
              <a:t>ustruct</a:t>
            </a:r>
            <a:r>
              <a:rPr lang="en-US" altLang="zh-CN" sz="3200" dirty="0"/>
              <a:t> – </a:t>
            </a:r>
            <a:r>
              <a:rPr lang="zh-CN" altLang="zh-CN" sz="3200" dirty="0"/>
              <a:t>打包和解包原始数据类型</a:t>
            </a:r>
          </a:p>
          <a:p>
            <a:r>
              <a:rPr lang="en-US" altLang="zh-CN" sz="3200" dirty="0"/>
              <a:t>array – </a:t>
            </a:r>
            <a:r>
              <a:rPr lang="zh-CN" altLang="zh-CN" sz="3200" dirty="0"/>
              <a:t>数字数据数组</a:t>
            </a:r>
          </a:p>
          <a:p>
            <a:r>
              <a:rPr lang="en-US" altLang="zh-CN" sz="3200" dirty="0" err="1"/>
              <a:t>gc</a:t>
            </a:r>
            <a:r>
              <a:rPr lang="en-US" altLang="zh-CN" sz="3200" dirty="0"/>
              <a:t> – </a:t>
            </a:r>
            <a:r>
              <a:rPr lang="zh-CN" altLang="zh-CN" sz="3200" dirty="0"/>
              <a:t>控制垃圾回收</a:t>
            </a: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6F9ABC2-B187-46B5-B762-58B810AFBCB4}"/>
              </a:ext>
            </a:extLst>
          </p:cNvPr>
          <p:cNvSpPr/>
          <p:nvPr/>
        </p:nvSpPr>
        <p:spPr>
          <a:xfrm>
            <a:off x="6947742" y="917347"/>
            <a:ext cx="43409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rgbClr val="0070C0"/>
                </a:solidFill>
              </a:rPr>
              <a:t>硬件模块</a:t>
            </a:r>
            <a:r>
              <a:rPr lang="en-US" altLang="zh-CN" sz="3200" dirty="0">
                <a:solidFill>
                  <a:srgbClr val="0070C0"/>
                </a:solidFill>
              </a:rPr>
              <a:t>machine</a:t>
            </a:r>
            <a:endParaRPr lang="zh-CN" altLang="zh-CN" sz="3200" dirty="0">
              <a:solidFill>
                <a:srgbClr val="0070C0"/>
              </a:solidFill>
            </a:endParaRPr>
          </a:p>
          <a:p>
            <a:r>
              <a:rPr lang="en-US" altLang="zh-CN" sz="3200" dirty="0" err="1"/>
              <a:t>machine.Pin</a:t>
            </a:r>
            <a:endParaRPr lang="zh-CN" altLang="zh-CN" sz="3200" dirty="0"/>
          </a:p>
          <a:p>
            <a:r>
              <a:rPr lang="en-US" altLang="zh-CN" sz="3200" dirty="0"/>
              <a:t>machine.I2C</a:t>
            </a:r>
            <a:endParaRPr lang="zh-CN" altLang="zh-CN" sz="3200" dirty="0"/>
          </a:p>
          <a:p>
            <a:r>
              <a:rPr lang="en-US" altLang="zh-CN" sz="3200" dirty="0" err="1"/>
              <a:t>machine.SPI</a:t>
            </a:r>
            <a:endParaRPr lang="zh-CN" altLang="zh-CN" sz="3200" dirty="0"/>
          </a:p>
          <a:p>
            <a:r>
              <a:rPr lang="en-US" altLang="zh-CN" sz="3200" dirty="0" err="1"/>
              <a:t>machine.UART</a:t>
            </a:r>
            <a:endParaRPr lang="en-US" altLang="zh-CN" sz="3200" dirty="0"/>
          </a:p>
          <a:p>
            <a:endParaRPr lang="en-US" altLang="zh-CN" sz="3200" dirty="0"/>
          </a:p>
          <a:p>
            <a:endParaRPr lang="zh-CN" altLang="zh-CN" sz="3200" dirty="0"/>
          </a:p>
          <a:p>
            <a:r>
              <a:rPr lang="zh-CN" altLang="zh-CN" sz="3200" dirty="0">
                <a:solidFill>
                  <a:srgbClr val="0070C0"/>
                </a:solidFill>
              </a:rPr>
              <a:t>网络模块</a:t>
            </a:r>
            <a:endParaRPr lang="en-US" altLang="zh-CN" sz="3200" dirty="0">
              <a:solidFill>
                <a:srgbClr val="0070C0"/>
              </a:solidFill>
            </a:endParaRPr>
          </a:p>
          <a:p>
            <a:r>
              <a:rPr lang="en-US" altLang="zh-CN" sz="3200" dirty="0" err="1"/>
              <a:t>usocket</a:t>
            </a:r>
            <a:endParaRPr lang="zh-CN" altLang="zh-CN" sz="3200" dirty="0"/>
          </a:p>
        </p:txBody>
      </p:sp>
    </p:spTree>
    <p:extLst>
      <p:ext uri="{BB962C8B-B14F-4D97-AF65-F5344CB8AC3E}">
        <p14:creationId xmlns:p14="http://schemas.microsoft.com/office/powerpoint/2010/main" val="390433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</a:t>
            </a:r>
            <a:r>
              <a:rPr lang="zh-CN" altLang="zh-CN" dirty="0"/>
              <a:t>使用系统模块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616898" cy="5470722"/>
          </a:xfrm>
        </p:spPr>
        <p:txBody>
          <a:bodyPr/>
          <a:lstStyle/>
          <a:p>
            <a:r>
              <a:rPr lang="zh-CN" altLang="zh-CN" dirty="0"/>
              <a:t>与</a:t>
            </a:r>
            <a:r>
              <a:rPr lang="en-US" altLang="zh-CN" dirty="0"/>
              <a:t> RT-Thread </a:t>
            </a:r>
            <a:r>
              <a:rPr lang="zh-CN" altLang="zh-CN" dirty="0"/>
              <a:t>操作系统相关的功能</a:t>
            </a:r>
            <a:endParaRPr lang="en-US" altLang="zh-CN" dirty="0"/>
          </a:p>
          <a:p>
            <a:r>
              <a:rPr lang="en-US" altLang="zh-CN" dirty="0"/>
              <a:t>python</a:t>
            </a:r>
          </a:p>
          <a:p>
            <a:r>
              <a:rPr lang="en-US" altLang="zh-CN" dirty="0"/>
              <a:t>import </a:t>
            </a:r>
            <a:r>
              <a:rPr lang="en-US" altLang="zh-CN" dirty="0" err="1"/>
              <a:t>rtthread</a:t>
            </a:r>
            <a:endParaRPr lang="en-US" altLang="zh-CN" dirty="0"/>
          </a:p>
          <a:p>
            <a:r>
              <a:rPr lang="en-US" altLang="zh-CN" dirty="0" err="1"/>
              <a:t>rtthread.is_preempt_thread</a:t>
            </a:r>
            <a:r>
              <a:rPr lang="en-US" altLang="zh-CN" dirty="0"/>
              <a:t>() 	</a:t>
            </a:r>
            <a:endParaRPr lang="zh-CN" altLang="zh-CN" dirty="0"/>
          </a:p>
          <a:p>
            <a:r>
              <a:rPr lang="en-US" altLang="zh-CN" dirty="0" err="1"/>
              <a:t>rtthread.current_tid</a:t>
            </a:r>
            <a:r>
              <a:rPr lang="en-US" altLang="zh-CN" dirty="0"/>
              <a:t>() 		</a:t>
            </a:r>
            <a:endParaRPr lang="zh-CN" altLang="zh-CN" dirty="0"/>
          </a:p>
          <a:p>
            <a:r>
              <a:rPr lang="en-US" altLang="zh-CN" dirty="0" err="1"/>
              <a:t>rtthread.stacks_analyze</a:t>
            </a:r>
            <a:r>
              <a:rPr lang="en-US" altLang="zh-CN" dirty="0"/>
              <a:t>()  	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982BFC2-74F8-4E46-B14E-137BF918D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6601"/>
              </p:ext>
            </p:extLst>
          </p:nvPr>
        </p:nvGraphicFramePr>
        <p:xfrm>
          <a:off x="4944792" y="1844462"/>
          <a:ext cx="6873073" cy="228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3555">
                  <a:extLst>
                    <a:ext uri="{9D8B030D-6E8A-4147-A177-3AD203B41FA5}">
                      <a16:colId xmlns:a16="http://schemas.microsoft.com/office/drawing/2014/main" val="4013586431"/>
                    </a:ext>
                  </a:extLst>
                </a:gridCol>
                <a:gridCol w="3389518">
                  <a:extLst>
                    <a:ext uri="{9D8B030D-6E8A-4147-A177-3AD203B41FA5}">
                      <a16:colId xmlns:a16="http://schemas.microsoft.com/office/drawing/2014/main" val="3239646048"/>
                    </a:ext>
                  </a:extLst>
                </a:gridCol>
              </a:tblGrid>
              <a:tr h="5724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函数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功能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971938"/>
                  </a:ext>
                </a:extLst>
              </a:tr>
              <a:tr h="57246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</a:rPr>
                        <a:t>rtthread.current_tid</a:t>
                      </a:r>
                      <a:r>
                        <a:rPr lang="en-US" sz="1800" kern="100" dirty="0">
                          <a:effectLst/>
                        </a:rPr>
                        <a:t>()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返回当前线程的</a:t>
                      </a:r>
                      <a:r>
                        <a:rPr lang="en-US" sz="1800" kern="100" dirty="0">
                          <a:effectLst/>
                        </a:rPr>
                        <a:t> id 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0870398"/>
                  </a:ext>
                </a:extLst>
              </a:tr>
              <a:tr h="57246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rtthread.is_preempt_thread()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返回是否是可抢占线程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8398828"/>
                  </a:ext>
                </a:extLst>
              </a:tr>
              <a:tr h="57246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rtthread.stacks_analyze()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返回当前系统线程和栈使用信息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34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69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</a:t>
            </a:r>
            <a:r>
              <a:rPr lang="zh-CN" altLang="zh-CN" dirty="0"/>
              <a:t>使用硬件模块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6172BC8-8882-462F-8B98-3C240E0B1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621321"/>
              </p:ext>
            </p:extLst>
          </p:nvPr>
        </p:nvGraphicFramePr>
        <p:xfrm>
          <a:off x="4673823" y="852453"/>
          <a:ext cx="7306883" cy="2657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696">
                  <a:extLst>
                    <a:ext uri="{9D8B030D-6E8A-4147-A177-3AD203B41FA5}">
                      <a16:colId xmlns:a16="http://schemas.microsoft.com/office/drawing/2014/main" val="4074542666"/>
                    </a:ext>
                  </a:extLst>
                </a:gridCol>
                <a:gridCol w="4191187">
                  <a:extLst>
                    <a:ext uri="{9D8B030D-6E8A-4147-A177-3AD203B41FA5}">
                      <a16:colId xmlns:a16="http://schemas.microsoft.com/office/drawing/2014/main" val="1869161247"/>
                    </a:ext>
                  </a:extLst>
                </a:gridCol>
              </a:tblGrid>
              <a:tr h="4429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函数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功能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8559364"/>
                  </a:ext>
                </a:extLst>
              </a:tr>
              <a:tr h="44296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machine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与硬件相关的函数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3491047"/>
                  </a:ext>
                </a:extLst>
              </a:tr>
              <a:tr h="44296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machine.Pin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与硬件</a:t>
                      </a:r>
                      <a:r>
                        <a:rPr lang="en-US" sz="2400" kern="100">
                          <a:effectLst/>
                        </a:rPr>
                        <a:t>Pin</a:t>
                      </a:r>
                      <a:r>
                        <a:rPr lang="zh-CN" sz="2400" kern="100">
                          <a:effectLst/>
                        </a:rPr>
                        <a:t>端口相关的函数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1977899"/>
                  </a:ext>
                </a:extLst>
              </a:tr>
              <a:tr h="44296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machine.I2C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与硬件</a:t>
                      </a:r>
                      <a:r>
                        <a:rPr lang="en-US" sz="2400" kern="100">
                          <a:effectLst/>
                        </a:rPr>
                        <a:t>I2C</a:t>
                      </a:r>
                      <a:r>
                        <a:rPr lang="zh-CN" sz="2400" kern="100">
                          <a:effectLst/>
                        </a:rPr>
                        <a:t>总线相关的函数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9135285"/>
                  </a:ext>
                </a:extLst>
              </a:tr>
              <a:tr h="44296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machine.SPI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与硬件</a:t>
                      </a:r>
                      <a:r>
                        <a:rPr lang="en-US" sz="2400" kern="100">
                          <a:effectLst/>
                        </a:rPr>
                        <a:t>SPI</a:t>
                      </a:r>
                      <a:r>
                        <a:rPr lang="zh-CN" sz="2400" kern="100">
                          <a:effectLst/>
                        </a:rPr>
                        <a:t>总线相关的函数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0870654"/>
                  </a:ext>
                </a:extLst>
              </a:tr>
              <a:tr h="44296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machine.UART</a:t>
                      </a:r>
                      <a:endParaRPr lang="zh-CN" sz="2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与硬件</a:t>
                      </a:r>
                      <a:r>
                        <a:rPr lang="en-US" sz="2400" kern="100" dirty="0">
                          <a:effectLst/>
                        </a:rPr>
                        <a:t>UART</a:t>
                      </a:r>
                      <a:r>
                        <a:rPr lang="zh-CN" sz="2400" kern="100" dirty="0">
                          <a:effectLst/>
                        </a:rPr>
                        <a:t>总线相关的函数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5654157"/>
                  </a:ext>
                </a:extLst>
              </a:tr>
            </a:tbl>
          </a:graphicData>
        </a:graphic>
      </p:graphicFrame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814A69E8-2926-4381-AFF8-D5B58044341C}"/>
              </a:ext>
            </a:extLst>
          </p:cNvPr>
          <p:cNvSpPr txBox="1">
            <a:spLocks/>
          </p:cNvSpPr>
          <p:nvPr/>
        </p:nvSpPr>
        <p:spPr bwMode="auto">
          <a:xfrm>
            <a:off x="211294" y="990626"/>
            <a:ext cx="10673015" cy="54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等线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000" dirty="0"/>
              <a:t>可操作硬件</a:t>
            </a:r>
            <a:r>
              <a:rPr lang="en-US" altLang="zh-CN" sz="2000" dirty="0"/>
              <a:t>Pin</a:t>
            </a:r>
            <a:r>
              <a:rPr lang="zh-CN" altLang="zh-CN" sz="2000" dirty="0"/>
              <a:t>端口</a:t>
            </a:r>
            <a:endParaRPr lang="en-US" altLang="zh-CN" sz="2000" dirty="0"/>
          </a:p>
          <a:p>
            <a:r>
              <a:rPr lang="en-US" altLang="zh-CN" sz="2000" dirty="0"/>
              <a:t>from machine import Pin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err="1"/>
              <a:t>p_out</a:t>
            </a:r>
            <a:r>
              <a:rPr lang="en-US" altLang="zh-CN" sz="2000" dirty="0"/>
              <a:t> = Pin(("X1", 52), </a:t>
            </a:r>
            <a:r>
              <a:rPr lang="en-US" altLang="zh-CN" sz="2000" dirty="0" err="1"/>
              <a:t>Pin.OUT_PP</a:t>
            </a:r>
            <a:r>
              <a:rPr lang="en-US" altLang="zh-CN" sz="2000" dirty="0"/>
              <a:t>)</a:t>
            </a:r>
            <a:endParaRPr lang="zh-CN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err="1"/>
              <a:t>p_out.value</a:t>
            </a:r>
            <a:r>
              <a:rPr lang="en-US" altLang="zh-CN" sz="2000" dirty="0"/>
              <a:t>(1) </a:t>
            </a:r>
            <a:r>
              <a:rPr lang="en-US" altLang="zh-CN" sz="2000" dirty="0" err="1"/>
              <a:t>p_out.value</a:t>
            </a:r>
            <a:r>
              <a:rPr lang="en-US" altLang="zh-CN" sz="2000" dirty="0"/>
              <a:t>(0)</a:t>
            </a:r>
            <a:endParaRPr lang="zh-CN" altLang="zh-CN" sz="2000" dirty="0"/>
          </a:p>
          <a:p>
            <a:r>
              <a:rPr lang="en-US" altLang="zh-CN" sz="2000" dirty="0" err="1"/>
              <a:t>p_in</a:t>
            </a:r>
            <a:r>
              <a:rPr lang="en-US" altLang="zh-CN" sz="2000" dirty="0"/>
              <a:t> = Pin(("X2", 85), Pin.IN, </a:t>
            </a:r>
            <a:r>
              <a:rPr lang="en-US" altLang="zh-CN" sz="2000" dirty="0" err="1"/>
              <a:t>Pin.PULL_UP</a:t>
            </a:r>
            <a:r>
              <a:rPr lang="en-US" altLang="zh-CN" sz="2000" dirty="0"/>
              <a:t>)</a:t>
            </a:r>
            <a:endParaRPr lang="zh-CN" altLang="zh-CN" sz="2000" dirty="0"/>
          </a:p>
          <a:p>
            <a:r>
              <a:rPr lang="en-US" altLang="zh-CN" sz="2000" dirty="0" err="1"/>
              <a:t>p_in.value</a:t>
            </a:r>
            <a:r>
              <a:rPr lang="en-US" altLang="zh-CN" sz="2000" dirty="0"/>
              <a:t>()</a:t>
            </a:r>
          </a:p>
          <a:p>
            <a:endParaRPr lang="en-US" altLang="zh-CN" sz="2000" dirty="0"/>
          </a:p>
          <a:p>
            <a:r>
              <a:rPr lang="zh-CN" altLang="zh-CN" sz="2000" dirty="0"/>
              <a:t>可操作硬件</a:t>
            </a:r>
            <a:r>
              <a:rPr lang="en-US" altLang="zh-CN" sz="2000" dirty="0"/>
              <a:t>UART</a:t>
            </a:r>
            <a:r>
              <a:rPr lang="zh-CN" altLang="zh-CN" sz="2000" dirty="0"/>
              <a:t>总线</a:t>
            </a:r>
            <a:endParaRPr lang="en-US" altLang="zh-CN" sz="2000" dirty="0"/>
          </a:p>
          <a:p>
            <a:r>
              <a:rPr lang="en-US" altLang="zh-CN" sz="2000" dirty="0"/>
              <a:t> from machine import UART  </a:t>
            </a:r>
            <a:endParaRPr lang="zh-CN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err="1"/>
              <a:t>uart</a:t>
            </a:r>
            <a:r>
              <a:rPr lang="en-US" altLang="zh-CN" sz="2000" dirty="0"/>
              <a:t> = UART(3, 115200)  				</a:t>
            </a:r>
            <a:endParaRPr lang="zh-CN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err="1"/>
              <a:t>uart.init</a:t>
            </a:r>
            <a:r>
              <a:rPr lang="en-US" altLang="zh-CN" sz="2000" dirty="0"/>
              <a:t>(115200, bits=8, parity=None, stop=1)	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err="1"/>
              <a:t>uart.write</a:t>
            </a:r>
            <a:r>
              <a:rPr lang="en-US" altLang="zh-CN" sz="2000" dirty="0"/>
              <a:t>('</a:t>
            </a:r>
            <a:r>
              <a:rPr lang="en-US" altLang="zh-CN" sz="2000" dirty="0" err="1"/>
              <a:t>abc</a:t>
            </a:r>
            <a:r>
              <a:rPr lang="en-US" altLang="zh-CN" sz="2000" dirty="0"/>
              <a:t>') 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33033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en-US" altLang="zh-CN" sz="2000" dirty="0"/>
              <a:t> import </a:t>
            </a:r>
            <a:r>
              <a:rPr lang="en-US" altLang="zh-CN" sz="2000" dirty="0" err="1"/>
              <a:t>usocket</a:t>
            </a:r>
            <a:endParaRPr lang="en-US" altLang="zh-CN" sz="2000" dirty="0"/>
          </a:p>
          <a:p>
            <a:r>
              <a:rPr lang="en-US" altLang="zh-CN" sz="2000" dirty="0"/>
              <a:t>s = </a:t>
            </a:r>
            <a:r>
              <a:rPr lang="en-US" altLang="zh-CN" sz="2000" dirty="0" err="1"/>
              <a:t>usocket.socket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usocket.AF_INET,usocket.SOCK_STREAM</a:t>
            </a:r>
            <a:r>
              <a:rPr lang="en-US" altLang="zh-CN" sz="2000" dirty="0"/>
              <a:t>)</a:t>
            </a:r>
          </a:p>
          <a:p>
            <a:r>
              <a:rPr lang="en-US" altLang="zh-CN" sz="2000" dirty="0" err="1"/>
              <a:t>s.bind</a:t>
            </a:r>
            <a:r>
              <a:rPr lang="en-US" altLang="zh-CN" sz="2000" dirty="0"/>
              <a:t>((" 192.168.0.230", 5000))   </a:t>
            </a:r>
          </a:p>
          <a:p>
            <a:r>
              <a:rPr lang="en-US" altLang="zh-CN" sz="2000" dirty="0" err="1"/>
              <a:t>s.listen</a:t>
            </a:r>
            <a:r>
              <a:rPr lang="en-US" altLang="zh-CN" sz="2000" dirty="0"/>
              <a:t>(5)		</a:t>
            </a:r>
          </a:p>
          <a:p>
            <a:r>
              <a:rPr lang="en-US" altLang="zh-CN" sz="2000" dirty="0" err="1"/>
              <a:t>s.setblocking</a:t>
            </a:r>
            <a:r>
              <a:rPr lang="en-US" altLang="zh-CN" sz="2000" dirty="0"/>
              <a:t>(True) </a:t>
            </a:r>
          </a:p>
          <a:p>
            <a:r>
              <a:rPr lang="en-US" altLang="zh-CN" sz="2000" dirty="0" err="1"/>
              <a:t>sock,addr</a:t>
            </a:r>
            <a:r>
              <a:rPr lang="en-US" altLang="zh-CN" sz="2000" dirty="0"/>
              <a:t>=</a:t>
            </a:r>
            <a:r>
              <a:rPr lang="en-US" altLang="zh-CN" sz="2000" dirty="0" err="1"/>
              <a:t>s.accept</a:t>
            </a:r>
            <a:r>
              <a:rPr lang="en-US" altLang="zh-CN" sz="2000" dirty="0"/>
              <a:t>() </a:t>
            </a:r>
          </a:p>
          <a:p>
            <a:r>
              <a:rPr lang="en-US" altLang="zh-CN" sz="2000" dirty="0" err="1"/>
              <a:t>sock.recv</a:t>
            </a:r>
            <a:r>
              <a:rPr lang="en-US" altLang="zh-CN" sz="2000" dirty="0"/>
              <a:t>(10) </a:t>
            </a:r>
          </a:p>
          <a:p>
            <a:endParaRPr lang="en-US" altLang="zh-CN" sz="2000" dirty="0"/>
          </a:p>
          <a:p>
            <a:r>
              <a:rPr lang="en-US" altLang="zh-CN" sz="2000" dirty="0"/>
              <a:t>TCP</a:t>
            </a:r>
            <a:r>
              <a:rPr lang="zh-CN" altLang="en-US" sz="2000" dirty="0"/>
              <a:t>的客户端的操作：</a:t>
            </a:r>
          </a:p>
          <a:p>
            <a:r>
              <a:rPr lang="en-US" altLang="zh-CN" sz="2000" dirty="0"/>
              <a:t>import </a:t>
            </a:r>
            <a:r>
              <a:rPr lang="en-US" altLang="zh-CN" sz="2000" dirty="0" err="1"/>
              <a:t>usocket</a:t>
            </a:r>
            <a:r>
              <a:rPr lang="en-US" altLang="zh-CN" sz="2000" dirty="0"/>
              <a:t> </a:t>
            </a:r>
          </a:p>
          <a:p>
            <a:r>
              <a:rPr lang="en-US" altLang="zh-CN" sz="2000" dirty="0"/>
              <a:t>s = </a:t>
            </a:r>
            <a:r>
              <a:rPr lang="en-US" altLang="zh-CN" sz="2000" dirty="0" err="1"/>
              <a:t>usocket.socket</a:t>
            </a:r>
            <a:r>
              <a:rPr lang="en-US" altLang="zh-CN" sz="2000" dirty="0"/>
              <a:t>(</a:t>
            </a:r>
            <a:r>
              <a:rPr lang="en-US" altLang="zh-CN" sz="2000" dirty="0" err="1"/>
              <a:t>usocket.AF_INET,usocket.SOCK_STREAM</a:t>
            </a:r>
            <a:r>
              <a:rPr lang="en-US" altLang="zh-CN" sz="2000" dirty="0"/>
              <a:t>)</a:t>
            </a:r>
          </a:p>
          <a:p>
            <a:r>
              <a:rPr lang="en-US" altLang="zh-CN" sz="2000" dirty="0" err="1"/>
              <a:t>s.connect</a:t>
            </a:r>
            <a:r>
              <a:rPr lang="en-US" altLang="zh-CN" sz="2000" dirty="0"/>
              <a:t>(("192.168.0.107",9000)) </a:t>
            </a:r>
          </a:p>
          <a:p>
            <a:r>
              <a:rPr lang="en-US" altLang="zh-CN" sz="2000" dirty="0" err="1"/>
              <a:t>s.send</a:t>
            </a:r>
            <a:r>
              <a:rPr lang="en-US" altLang="zh-CN" sz="2000" dirty="0"/>
              <a:t>("</a:t>
            </a:r>
            <a:r>
              <a:rPr lang="en-US" altLang="zh-CN" sz="2000" dirty="0" err="1"/>
              <a:t>micropython</a:t>
            </a:r>
            <a:r>
              <a:rPr lang="en-US" altLang="zh-CN" sz="2000" dirty="0"/>
              <a:t>") </a:t>
            </a:r>
            <a:endParaRPr lang="zh-CN" altLang="en-US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zh-CN" dirty="0"/>
              <a:t>使用网络模块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5E9AC4-6C98-4E75-903C-8761F6A10E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87725" y="853818"/>
            <a:ext cx="6852183" cy="41208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831771-2BD2-43B9-8F0E-DEB29227F69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51830" y="2273657"/>
            <a:ext cx="7337978" cy="43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6. Python</a:t>
            </a:r>
            <a:r>
              <a:rPr lang="zh-CN" altLang="zh-CN" dirty="0"/>
              <a:t>文件组合命令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zh-CN" altLang="zh-CN" dirty="0"/>
              <a:t>按键灯程序源码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在</a:t>
            </a:r>
            <a:r>
              <a:rPr lang="en-US" altLang="zh-CN" dirty="0" err="1"/>
              <a:t>msh</a:t>
            </a:r>
            <a:r>
              <a:rPr lang="zh-CN" altLang="zh-CN" dirty="0"/>
              <a:t>中执行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python key.py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E46CC7-5EA4-4398-A17D-663CE2BA8874}"/>
              </a:ext>
            </a:extLst>
          </p:cNvPr>
          <p:cNvSpPr/>
          <p:nvPr/>
        </p:nvSpPr>
        <p:spPr>
          <a:xfrm>
            <a:off x="4983316" y="508916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/*key.py*/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from machine import Pin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led1 = Pin(("LED1", 52),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Pin.OUT_PP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led2 = Pin((“LED2”, 53),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Pin.OUT_PP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key1 = Pin(("KEY1", 85), Pin.IN,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Pin.PULL_UP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key2 = Pin(("KEY2", 86), Pin.IN, </a:t>
            </a:r>
            <a:r>
              <a:rPr lang="en-US" altLang="zh-CN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Pin.PULL_UP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while True: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if key1.value():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led1.value(1)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else: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led1.value(0)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if key2.value():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led2.value(1)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else: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228600" algn="just">
              <a:spcAft>
                <a:spcPts val="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led2.value(0)</a:t>
            </a:r>
            <a:endParaRPr lang="zh-CN" altLang="zh-CN" sz="24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CA7E2A-4C3A-47C8-999C-2228CAE6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024" y="1148678"/>
            <a:ext cx="9408112" cy="69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4947</TotalTime>
  <Words>707</Words>
  <Application>Microsoft Office PowerPoint</Application>
  <PresentationFormat>宽屏</PresentationFormat>
  <Paragraphs>135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Times New Roman</vt:lpstr>
      <vt:lpstr>孙冬梅PPT母版_V6.0</vt:lpstr>
      <vt:lpstr>1_孙冬梅PPT母版_V6.0</vt:lpstr>
      <vt:lpstr>基于国产嵌入式操作系统和龙芯SOC 的应用与开发</vt:lpstr>
      <vt:lpstr>第十八讲 基于RT-Thread操作系统组件之MicroPython</vt:lpstr>
      <vt:lpstr>1. MicroPython组件简介</vt:lpstr>
      <vt:lpstr>2.使用MicroPython组件模块</vt:lpstr>
      <vt:lpstr>3.使用系统模块</vt:lpstr>
      <vt:lpstr>4.使用硬件模块</vt:lpstr>
      <vt:lpstr>5.使用网络模块</vt:lpstr>
      <vt:lpstr>6. Python文件组合命令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574</cp:revision>
  <cp:lastPrinted>2019-06-21T01:02:15Z</cp:lastPrinted>
  <dcterms:created xsi:type="dcterms:W3CDTF">2019-05-27T01:44:11Z</dcterms:created>
  <dcterms:modified xsi:type="dcterms:W3CDTF">2020-04-20T01:59:25Z</dcterms:modified>
</cp:coreProperties>
</file>